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handoutMasterIdLst>
    <p:handoutMasterId r:id="rId18"/>
  </p:handoutMasterIdLst>
  <p:sldIdLst>
    <p:sldId id="257" r:id="rId2"/>
    <p:sldId id="261" r:id="rId3"/>
    <p:sldId id="263" r:id="rId4"/>
    <p:sldId id="260" r:id="rId5"/>
    <p:sldId id="259" r:id="rId6"/>
    <p:sldId id="262" r:id="rId7"/>
    <p:sldId id="264" r:id="rId8"/>
    <p:sldId id="265" r:id="rId9"/>
    <p:sldId id="266" r:id="rId10"/>
    <p:sldId id="267" r:id="rId11"/>
    <p:sldId id="268" r:id="rId12"/>
    <p:sldId id="269" r:id="rId13"/>
    <p:sldId id="270" r:id="rId14"/>
    <p:sldId id="271" r:id="rId15"/>
    <p:sldId id="272" r:id="rId16"/>
  </p:sldIdLst>
  <p:sldSz cx="9906000" cy="6858000" type="A4"/>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7D9D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54" autoAdjust="0"/>
    <p:restoredTop sz="94660" autoAdjust="0"/>
  </p:normalViewPr>
  <p:slideViewPr>
    <p:cSldViewPr snapToGrid="0">
      <p:cViewPr>
        <p:scale>
          <a:sx n="70" d="100"/>
          <a:sy n="70" d="100"/>
        </p:scale>
        <p:origin x="964" y="68"/>
      </p:cViewPr>
      <p:guideLst>
        <p:guide orient="horz" pos="2160"/>
        <p:guide pos="312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C4EBF49-F5C4-40F0-B6D5-1A7520A3AB8A}" type="datetimeFigureOut">
              <a:rPr lang="fr-FR" smtClean="0"/>
              <a:t>09/04/2014</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5B3FD3C-C23E-44A0-A97A-AEA635FD751C}" type="slidenum">
              <a:rPr lang="fr-FR" smtClean="0"/>
              <a:t>‹N°›</a:t>
            </a:fld>
            <a:endParaRPr lang="fr-FR"/>
          </a:p>
        </p:txBody>
      </p:sp>
    </p:spTree>
    <p:extLst>
      <p:ext uri="{BB962C8B-B14F-4D97-AF65-F5344CB8AC3E}">
        <p14:creationId xmlns:p14="http://schemas.microsoft.com/office/powerpoint/2010/main" val="17090678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B61ACB2-6093-41AA-890A-4C617639552F}" type="datetimeFigureOut">
              <a:rPr lang="fr-FR" smtClean="0"/>
              <a:pPr/>
              <a:t>09/04/2014</a:t>
            </a:fld>
            <a:endParaRPr lang="fr-FR"/>
          </a:p>
        </p:txBody>
      </p:sp>
      <p:sp>
        <p:nvSpPr>
          <p:cNvPr id="4" name="Espace réservé de l'image des diapositives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2224579-C0D0-4B6C-A0EE-AF9E18DD45D6}" type="slidenum">
              <a:rPr lang="fr-FR" smtClean="0"/>
              <a:pPr/>
              <a:t>‹N°›</a:t>
            </a:fld>
            <a:endParaRPr lang="fr-FR"/>
          </a:p>
        </p:txBody>
      </p:sp>
    </p:spTree>
    <p:extLst>
      <p:ext uri="{BB962C8B-B14F-4D97-AF65-F5344CB8AC3E}">
        <p14:creationId xmlns:p14="http://schemas.microsoft.com/office/powerpoint/2010/main" val="302921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1200150" y="1143000"/>
            <a:ext cx="4457700" cy="3086100"/>
          </a:xfrm>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56691D45-C18B-4184-97D0-44DFE59E70CC}" type="slidenum">
              <a:rPr lang="fr-FR" smtClean="0">
                <a:solidFill>
                  <a:prstClr val="black"/>
                </a:solidFill>
              </a:rPr>
              <a:pPr/>
              <a:t>1</a:t>
            </a:fld>
            <a:endParaRPr lang="fr-FR">
              <a:solidFill>
                <a:prstClr val="black"/>
              </a:solidFill>
            </a:endParaRPr>
          </a:p>
        </p:txBody>
      </p:sp>
    </p:spTree>
    <p:extLst>
      <p:ext uri="{BB962C8B-B14F-4D97-AF65-F5344CB8AC3E}">
        <p14:creationId xmlns:p14="http://schemas.microsoft.com/office/powerpoint/2010/main" val="21258985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22224579-C0D0-4B6C-A0EE-AF9E18DD45D6}" type="slidenum">
              <a:rPr lang="fr-FR" smtClean="0"/>
              <a:pPr/>
              <a:t>2</a:t>
            </a:fld>
            <a:endParaRPr lang="fr-FR"/>
          </a:p>
        </p:txBody>
      </p:sp>
    </p:spTree>
    <p:extLst>
      <p:ext uri="{BB962C8B-B14F-4D97-AF65-F5344CB8AC3E}">
        <p14:creationId xmlns:p14="http://schemas.microsoft.com/office/powerpoint/2010/main" val="40992864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22224579-C0D0-4B6C-A0EE-AF9E18DD45D6}" type="slidenum">
              <a:rPr lang="fr-FR" smtClean="0"/>
              <a:pPr/>
              <a:t>3</a:t>
            </a:fld>
            <a:endParaRPr lang="fr-FR"/>
          </a:p>
        </p:txBody>
      </p:sp>
    </p:spTree>
    <p:extLst>
      <p:ext uri="{BB962C8B-B14F-4D97-AF65-F5344CB8AC3E}">
        <p14:creationId xmlns:p14="http://schemas.microsoft.com/office/powerpoint/2010/main" val="31834837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22224579-C0D0-4B6C-A0EE-AF9E18DD45D6}" type="slidenum">
              <a:rPr lang="fr-FR" smtClean="0"/>
              <a:pPr/>
              <a:t>4</a:t>
            </a:fld>
            <a:endParaRPr lang="fr-FR"/>
          </a:p>
        </p:txBody>
      </p:sp>
    </p:spTree>
    <p:extLst>
      <p:ext uri="{BB962C8B-B14F-4D97-AF65-F5344CB8AC3E}">
        <p14:creationId xmlns:p14="http://schemas.microsoft.com/office/powerpoint/2010/main" val="14263930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22224579-C0D0-4B6C-A0EE-AF9E18DD45D6}" type="slidenum">
              <a:rPr lang="fr-FR" smtClean="0"/>
              <a:pPr/>
              <a:t>5</a:t>
            </a:fld>
            <a:endParaRPr lang="fr-FR"/>
          </a:p>
        </p:txBody>
      </p:sp>
    </p:spTree>
    <p:extLst>
      <p:ext uri="{BB962C8B-B14F-4D97-AF65-F5344CB8AC3E}">
        <p14:creationId xmlns:p14="http://schemas.microsoft.com/office/powerpoint/2010/main" val="3274488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22224579-C0D0-4B6C-A0EE-AF9E18DD45D6}" type="slidenum">
              <a:rPr lang="fr-FR" smtClean="0"/>
              <a:pPr/>
              <a:t>6</a:t>
            </a:fld>
            <a:endParaRPr lang="fr-FR"/>
          </a:p>
        </p:txBody>
      </p:sp>
    </p:spTree>
    <p:extLst>
      <p:ext uri="{BB962C8B-B14F-4D97-AF65-F5344CB8AC3E}">
        <p14:creationId xmlns:p14="http://schemas.microsoft.com/office/powerpoint/2010/main" val="14095359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22224579-C0D0-4B6C-A0EE-AF9E18DD45D6}" type="slidenum">
              <a:rPr lang="fr-FR" smtClean="0"/>
              <a:pPr/>
              <a:t>7</a:t>
            </a:fld>
            <a:endParaRPr lang="fr-FR"/>
          </a:p>
        </p:txBody>
      </p:sp>
    </p:spTree>
    <p:extLst>
      <p:ext uri="{BB962C8B-B14F-4D97-AF65-F5344CB8AC3E}">
        <p14:creationId xmlns:p14="http://schemas.microsoft.com/office/powerpoint/2010/main" val="23214396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742950" y="2130428"/>
            <a:ext cx="84201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C47308EF-D7C9-4C45-9068-973BD1E0F2B4}" type="datetimeFigureOut">
              <a:rPr lang="fr-FR" smtClean="0">
                <a:solidFill>
                  <a:prstClr val="black">
                    <a:tint val="75000"/>
                  </a:prstClr>
                </a:solidFill>
              </a:rPr>
              <a:pPr/>
              <a:t>09/04/2014</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025C9D28-152D-4530-9F2C-66008D875FD0}"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42180617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47308EF-D7C9-4C45-9068-973BD1E0F2B4}" type="datetimeFigureOut">
              <a:rPr lang="fr-FR" smtClean="0">
                <a:solidFill>
                  <a:prstClr val="black">
                    <a:tint val="75000"/>
                  </a:prstClr>
                </a:solidFill>
              </a:rPr>
              <a:pPr/>
              <a:t>09/04/2014</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025C9D28-152D-4530-9F2C-66008D875FD0}"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12852033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7181850" y="274641"/>
            <a:ext cx="222885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95300" y="274641"/>
            <a:ext cx="652145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47308EF-D7C9-4C45-9068-973BD1E0F2B4}" type="datetimeFigureOut">
              <a:rPr lang="fr-FR" smtClean="0">
                <a:solidFill>
                  <a:prstClr val="black">
                    <a:tint val="75000"/>
                  </a:prstClr>
                </a:solidFill>
              </a:rPr>
              <a:pPr/>
              <a:t>09/04/2014</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025C9D28-152D-4530-9F2C-66008D875FD0}"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42589519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47308EF-D7C9-4C45-9068-973BD1E0F2B4}" type="datetimeFigureOut">
              <a:rPr lang="fr-FR" smtClean="0">
                <a:solidFill>
                  <a:prstClr val="black">
                    <a:tint val="75000"/>
                  </a:prstClr>
                </a:solidFill>
              </a:rPr>
              <a:pPr/>
              <a:t>09/04/2014</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025C9D28-152D-4530-9F2C-66008D875FD0}"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27614519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82506" y="4406903"/>
            <a:ext cx="84201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C47308EF-D7C9-4C45-9068-973BD1E0F2B4}" type="datetimeFigureOut">
              <a:rPr lang="fr-FR" smtClean="0">
                <a:solidFill>
                  <a:prstClr val="black">
                    <a:tint val="75000"/>
                  </a:prstClr>
                </a:solidFill>
              </a:rPr>
              <a:pPr/>
              <a:t>09/04/2014</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025C9D28-152D-4530-9F2C-66008D875FD0}"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20351359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95300" y="1600203"/>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5035550" y="1600203"/>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C47308EF-D7C9-4C45-9068-973BD1E0F2B4}" type="datetimeFigureOut">
              <a:rPr lang="fr-FR" smtClean="0">
                <a:solidFill>
                  <a:prstClr val="black">
                    <a:tint val="75000"/>
                  </a:prstClr>
                </a:solidFill>
              </a:rPr>
              <a:pPr/>
              <a:t>09/04/2014</a:t>
            </a:fld>
            <a:endParaRPr lang="fr-FR">
              <a:solidFill>
                <a:prstClr val="black">
                  <a:tint val="75000"/>
                </a:prstClr>
              </a:solidFill>
            </a:endParaRPr>
          </a:p>
        </p:txBody>
      </p:sp>
      <p:sp>
        <p:nvSpPr>
          <p:cNvPr id="6" name="Espace réservé du pied de page 5"/>
          <p:cNvSpPr>
            <a:spLocks noGrp="1"/>
          </p:cNvSpPr>
          <p:nvPr>
            <p:ph type="ftr" sz="quarter" idx="11"/>
          </p:nvPr>
        </p:nvSpPr>
        <p:spPr/>
        <p:txBody>
          <a:bodyPr/>
          <a:lstStyle/>
          <a:p>
            <a:endParaRPr lang="fr-FR">
              <a:solidFill>
                <a:prstClr val="black">
                  <a:tint val="75000"/>
                </a:prstClr>
              </a:solidFill>
            </a:endParaRPr>
          </a:p>
        </p:txBody>
      </p:sp>
      <p:sp>
        <p:nvSpPr>
          <p:cNvPr id="7" name="Espace réservé du numéro de diapositive 6"/>
          <p:cNvSpPr>
            <a:spLocks noGrp="1"/>
          </p:cNvSpPr>
          <p:nvPr>
            <p:ph type="sldNum" sz="quarter" idx="12"/>
          </p:nvPr>
        </p:nvSpPr>
        <p:spPr/>
        <p:txBody>
          <a:bodyPr/>
          <a:lstStyle/>
          <a:p>
            <a:fld id="{025C9D28-152D-4530-9F2C-66008D875FD0}"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7640370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95301"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95301"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5032112"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5032112"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C47308EF-D7C9-4C45-9068-973BD1E0F2B4}" type="datetimeFigureOut">
              <a:rPr lang="fr-FR" smtClean="0">
                <a:solidFill>
                  <a:prstClr val="black">
                    <a:tint val="75000"/>
                  </a:prstClr>
                </a:solidFill>
              </a:rPr>
              <a:pPr/>
              <a:t>09/04/2014</a:t>
            </a:fld>
            <a:endParaRPr lang="fr-FR">
              <a:solidFill>
                <a:prstClr val="black">
                  <a:tint val="75000"/>
                </a:prstClr>
              </a:solidFill>
            </a:endParaRPr>
          </a:p>
        </p:txBody>
      </p:sp>
      <p:sp>
        <p:nvSpPr>
          <p:cNvPr id="8" name="Espace réservé du pied de page 7"/>
          <p:cNvSpPr>
            <a:spLocks noGrp="1"/>
          </p:cNvSpPr>
          <p:nvPr>
            <p:ph type="ftr" sz="quarter" idx="11"/>
          </p:nvPr>
        </p:nvSpPr>
        <p:spPr/>
        <p:txBody>
          <a:bodyPr/>
          <a:lstStyle/>
          <a:p>
            <a:endParaRPr lang="fr-FR">
              <a:solidFill>
                <a:prstClr val="black">
                  <a:tint val="75000"/>
                </a:prstClr>
              </a:solidFill>
            </a:endParaRPr>
          </a:p>
        </p:txBody>
      </p:sp>
      <p:sp>
        <p:nvSpPr>
          <p:cNvPr id="9" name="Espace réservé du numéro de diapositive 8"/>
          <p:cNvSpPr>
            <a:spLocks noGrp="1"/>
          </p:cNvSpPr>
          <p:nvPr>
            <p:ph type="sldNum" sz="quarter" idx="12"/>
          </p:nvPr>
        </p:nvSpPr>
        <p:spPr/>
        <p:txBody>
          <a:bodyPr/>
          <a:lstStyle/>
          <a:p>
            <a:fld id="{025C9D28-152D-4530-9F2C-66008D875FD0}"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23866527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C47308EF-D7C9-4C45-9068-973BD1E0F2B4}" type="datetimeFigureOut">
              <a:rPr lang="fr-FR" smtClean="0">
                <a:solidFill>
                  <a:prstClr val="black">
                    <a:tint val="75000"/>
                  </a:prstClr>
                </a:solidFill>
              </a:rPr>
              <a:pPr/>
              <a:t>09/04/2014</a:t>
            </a:fld>
            <a:endParaRPr lang="fr-FR">
              <a:solidFill>
                <a:prstClr val="black">
                  <a:tint val="75000"/>
                </a:prstClr>
              </a:solidFill>
            </a:endParaRPr>
          </a:p>
        </p:txBody>
      </p:sp>
      <p:sp>
        <p:nvSpPr>
          <p:cNvPr id="4" name="Espace réservé du pied de page 3"/>
          <p:cNvSpPr>
            <a:spLocks noGrp="1"/>
          </p:cNvSpPr>
          <p:nvPr>
            <p:ph type="ftr" sz="quarter" idx="11"/>
          </p:nvPr>
        </p:nvSpPr>
        <p:spPr/>
        <p:txBody>
          <a:bodyPr/>
          <a:lstStyle/>
          <a:p>
            <a:endParaRPr lang="fr-FR">
              <a:solidFill>
                <a:prstClr val="black">
                  <a:tint val="75000"/>
                </a:prstClr>
              </a:solidFill>
            </a:endParaRPr>
          </a:p>
        </p:txBody>
      </p:sp>
      <p:sp>
        <p:nvSpPr>
          <p:cNvPr id="5" name="Espace réservé du numéro de diapositive 4"/>
          <p:cNvSpPr>
            <a:spLocks noGrp="1"/>
          </p:cNvSpPr>
          <p:nvPr>
            <p:ph type="sldNum" sz="quarter" idx="12"/>
          </p:nvPr>
        </p:nvSpPr>
        <p:spPr/>
        <p:txBody>
          <a:bodyPr/>
          <a:lstStyle/>
          <a:p>
            <a:fld id="{025C9D28-152D-4530-9F2C-66008D875FD0}"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3989840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C47308EF-D7C9-4C45-9068-973BD1E0F2B4}" type="datetimeFigureOut">
              <a:rPr lang="fr-FR" smtClean="0">
                <a:solidFill>
                  <a:prstClr val="black">
                    <a:tint val="75000"/>
                  </a:prstClr>
                </a:solidFill>
              </a:rPr>
              <a:pPr/>
              <a:t>09/04/2014</a:t>
            </a:fld>
            <a:endParaRPr lang="fr-FR">
              <a:solidFill>
                <a:prstClr val="black">
                  <a:tint val="75000"/>
                </a:prstClr>
              </a:solidFill>
            </a:endParaRPr>
          </a:p>
        </p:txBody>
      </p:sp>
      <p:sp>
        <p:nvSpPr>
          <p:cNvPr id="3" name="Espace réservé du pied de page 2"/>
          <p:cNvSpPr>
            <a:spLocks noGrp="1"/>
          </p:cNvSpPr>
          <p:nvPr>
            <p:ph type="ftr" sz="quarter" idx="11"/>
          </p:nvPr>
        </p:nvSpPr>
        <p:spPr/>
        <p:txBody>
          <a:bodyPr/>
          <a:lstStyle/>
          <a:p>
            <a:endParaRPr lang="fr-FR">
              <a:solidFill>
                <a:prstClr val="black">
                  <a:tint val="75000"/>
                </a:prstClr>
              </a:solidFill>
            </a:endParaRPr>
          </a:p>
        </p:txBody>
      </p:sp>
      <p:sp>
        <p:nvSpPr>
          <p:cNvPr id="4" name="Espace réservé du numéro de diapositive 3"/>
          <p:cNvSpPr>
            <a:spLocks noGrp="1"/>
          </p:cNvSpPr>
          <p:nvPr>
            <p:ph type="sldNum" sz="quarter" idx="12"/>
          </p:nvPr>
        </p:nvSpPr>
        <p:spPr/>
        <p:txBody>
          <a:bodyPr/>
          <a:lstStyle/>
          <a:p>
            <a:fld id="{025C9D28-152D-4530-9F2C-66008D875FD0}"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13924417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95301" y="273050"/>
            <a:ext cx="3259006"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872971" y="273053"/>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95301" y="1435103"/>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C47308EF-D7C9-4C45-9068-973BD1E0F2B4}" type="datetimeFigureOut">
              <a:rPr lang="fr-FR" smtClean="0">
                <a:solidFill>
                  <a:prstClr val="black">
                    <a:tint val="75000"/>
                  </a:prstClr>
                </a:solidFill>
              </a:rPr>
              <a:pPr/>
              <a:t>09/04/2014</a:t>
            </a:fld>
            <a:endParaRPr lang="fr-FR">
              <a:solidFill>
                <a:prstClr val="black">
                  <a:tint val="75000"/>
                </a:prstClr>
              </a:solidFill>
            </a:endParaRPr>
          </a:p>
        </p:txBody>
      </p:sp>
      <p:sp>
        <p:nvSpPr>
          <p:cNvPr id="6" name="Espace réservé du pied de page 5"/>
          <p:cNvSpPr>
            <a:spLocks noGrp="1"/>
          </p:cNvSpPr>
          <p:nvPr>
            <p:ph type="ftr" sz="quarter" idx="11"/>
          </p:nvPr>
        </p:nvSpPr>
        <p:spPr/>
        <p:txBody>
          <a:bodyPr/>
          <a:lstStyle/>
          <a:p>
            <a:endParaRPr lang="fr-FR">
              <a:solidFill>
                <a:prstClr val="black">
                  <a:tint val="75000"/>
                </a:prstClr>
              </a:solidFill>
            </a:endParaRPr>
          </a:p>
        </p:txBody>
      </p:sp>
      <p:sp>
        <p:nvSpPr>
          <p:cNvPr id="7" name="Espace réservé du numéro de diapositive 6"/>
          <p:cNvSpPr>
            <a:spLocks noGrp="1"/>
          </p:cNvSpPr>
          <p:nvPr>
            <p:ph type="sldNum" sz="quarter" idx="12"/>
          </p:nvPr>
        </p:nvSpPr>
        <p:spPr/>
        <p:txBody>
          <a:bodyPr/>
          <a:lstStyle/>
          <a:p>
            <a:fld id="{025C9D28-152D-4530-9F2C-66008D875FD0}"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31709508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941645" y="4800600"/>
            <a:ext cx="59436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C47308EF-D7C9-4C45-9068-973BD1E0F2B4}" type="datetimeFigureOut">
              <a:rPr lang="fr-FR" smtClean="0">
                <a:solidFill>
                  <a:prstClr val="black">
                    <a:tint val="75000"/>
                  </a:prstClr>
                </a:solidFill>
              </a:rPr>
              <a:pPr/>
              <a:t>09/04/2014</a:t>
            </a:fld>
            <a:endParaRPr lang="fr-FR">
              <a:solidFill>
                <a:prstClr val="black">
                  <a:tint val="75000"/>
                </a:prstClr>
              </a:solidFill>
            </a:endParaRPr>
          </a:p>
        </p:txBody>
      </p:sp>
      <p:sp>
        <p:nvSpPr>
          <p:cNvPr id="6" name="Espace réservé du pied de page 5"/>
          <p:cNvSpPr>
            <a:spLocks noGrp="1"/>
          </p:cNvSpPr>
          <p:nvPr>
            <p:ph type="ftr" sz="quarter" idx="11"/>
          </p:nvPr>
        </p:nvSpPr>
        <p:spPr/>
        <p:txBody>
          <a:bodyPr/>
          <a:lstStyle/>
          <a:p>
            <a:endParaRPr lang="fr-FR">
              <a:solidFill>
                <a:prstClr val="black">
                  <a:tint val="75000"/>
                </a:prstClr>
              </a:solidFill>
            </a:endParaRPr>
          </a:p>
        </p:txBody>
      </p:sp>
      <p:sp>
        <p:nvSpPr>
          <p:cNvPr id="7" name="Espace réservé du numéro de diapositive 6"/>
          <p:cNvSpPr>
            <a:spLocks noGrp="1"/>
          </p:cNvSpPr>
          <p:nvPr>
            <p:ph type="sldNum" sz="quarter" idx="12"/>
          </p:nvPr>
        </p:nvSpPr>
        <p:spPr/>
        <p:txBody>
          <a:bodyPr/>
          <a:lstStyle/>
          <a:p>
            <a:fld id="{025C9D28-152D-4530-9F2C-66008D875FD0}"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2359312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495300" y="1600203"/>
            <a:ext cx="89154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95300" y="6356353"/>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7308EF-D7C9-4C45-9068-973BD1E0F2B4}" type="datetimeFigureOut">
              <a:rPr lang="fr-FR" smtClean="0">
                <a:solidFill>
                  <a:prstClr val="black">
                    <a:tint val="75000"/>
                  </a:prstClr>
                </a:solidFill>
              </a:rPr>
              <a:pPr/>
              <a:t>09/04/2014</a:t>
            </a:fld>
            <a:endParaRPr lang="fr-FR">
              <a:solidFill>
                <a:prstClr val="black">
                  <a:tint val="75000"/>
                </a:prstClr>
              </a:solidFill>
            </a:endParaRPr>
          </a:p>
        </p:txBody>
      </p:sp>
      <p:sp>
        <p:nvSpPr>
          <p:cNvPr id="5" name="Espace réservé du pied de page 4"/>
          <p:cNvSpPr>
            <a:spLocks noGrp="1"/>
          </p:cNvSpPr>
          <p:nvPr>
            <p:ph type="ftr" sz="quarter" idx="3"/>
          </p:nvPr>
        </p:nvSpPr>
        <p:spPr>
          <a:xfrm>
            <a:off x="3384550" y="6356353"/>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solidFill>
                <a:prstClr val="black">
                  <a:tint val="75000"/>
                </a:prstClr>
              </a:solidFill>
            </a:endParaRPr>
          </a:p>
        </p:txBody>
      </p:sp>
      <p:sp>
        <p:nvSpPr>
          <p:cNvPr id="6" name="Espace réservé du numéro de diapositive 5"/>
          <p:cNvSpPr>
            <a:spLocks noGrp="1"/>
          </p:cNvSpPr>
          <p:nvPr>
            <p:ph type="sldNum" sz="quarter" idx="4"/>
          </p:nvPr>
        </p:nvSpPr>
        <p:spPr>
          <a:xfrm>
            <a:off x="7099300" y="6356353"/>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25C9D28-152D-4530-9F2C-66008D875FD0}"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145627816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Groupe 22"/>
          <p:cNvGrpSpPr/>
          <p:nvPr/>
        </p:nvGrpSpPr>
        <p:grpSpPr>
          <a:xfrm>
            <a:off x="2144688" y="2636914"/>
            <a:ext cx="5792143" cy="3672409"/>
            <a:chOff x="1115616" y="2636911"/>
            <a:chExt cx="7128792" cy="3672409"/>
          </a:xfrm>
          <a:solidFill>
            <a:schemeClr val="accent1"/>
          </a:solidFill>
        </p:grpSpPr>
        <p:sp>
          <p:nvSpPr>
            <p:cNvPr id="19" name="Forme libre 18"/>
            <p:cNvSpPr/>
            <p:nvPr/>
          </p:nvSpPr>
          <p:spPr>
            <a:xfrm>
              <a:off x="1115616" y="3068960"/>
              <a:ext cx="6781110" cy="3240360"/>
            </a:xfrm>
            <a:custGeom>
              <a:avLst/>
              <a:gdLst>
                <a:gd name="connsiteX0" fmla="*/ 0 w 6869430"/>
                <a:gd name="connsiteY0" fmla="*/ 0 h 3234690"/>
                <a:gd name="connsiteX1" fmla="*/ 148590 w 6869430"/>
                <a:gd name="connsiteY1" fmla="*/ 3120390 h 3234690"/>
                <a:gd name="connsiteX2" fmla="*/ 6869430 w 6869430"/>
                <a:gd name="connsiteY2" fmla="*/ 3234690 h 3234690"/>
                <a:gd name="connsiteX3" fmla="*/ 354330 w 6869430"/>
                <a:gd name="connsiteY3" fmla="*/ 2834640 h 3234690"/>
                <a:gd name="connsiteX4" fmla="*/ 0 w 6869430"/>
                <a:gd name="connsiteY4" fmla="*/ 0 h 3234690"/>
                <a:gd name="connsiteX0" fmla="*/ 0 w 6869430"/>
                <a:gd name="connsiteY0" fmla="*/ 0 h 3234690"/>
                <a:gd name="connsiteX1" fmla="*/ 148590 w 6869430"/>
                <a:gd name="connsiteY1" fmla="*/ 3120390 h 3234690"/>
                <a:gd name="connsiteX2" fmla="*/ 6869430 w 6869430"/>
                <a:gd name="connsiteY2" fmla="*/ 3234690 h 3234690"/>
                <a:gd name="connsiteX3" fmla="*/ 354330 w 6869430"/>
                <a:gd name="connsiteY3" fmla="*/ 2834640 h 3234690"/>
                <a:gd name="connsiteX4" fmla="*/ 0 w 6869430"/>
                <a:gd name="connsiteY4" fmla="*/ 0 h 3234690"/>
                <a:gd name="connsiteX0" fmla="*/ 29854 w 6899284"/>
                <a:gd name="connsiteY0" fmla="*/ 0 h 3234690"/>
                <a:gd name="connsiteX1" fmla="*/ 178444 w 6899284"/>
                <a:gd name="connsiteY1" fmla="*/ 3120390 h 3234690"/>
                <a:gd name="connsiteX2" fmla="*/ 6899284 w 6899284"/>
                <a:gd name="connsiteY2" fmla="*/ 3234690 h 3234690"/>
                <a:gd name="connsiteX3" fmla="*/ 384184 w 6899284"/>
                <a:gd name="connsiteY3" fmla="*/ 2834640 h 3234690"/>
                <a:gd name="connsiteX4" fmla="*/ 29854 w 6899284"/>
                <a:gd name="connsiteY4" fmla="*/ 0 h 3234690"/>
                <a:gd name="connsiteX0" fmla="*/ 70790 w 6940220"/>
                <a:gd name="connsiteY0" fmla="*/ 0 h 3234690"/>
                <a:gd name="connsiteX1" fmla="*/ 219380 w 6940220"/>
                <a:gd name="connsiteY1" fmla="*/ 3120390 h 3234690"/>
                <a:gd name="connsiteX2" fmla="*/ 6940220 w 6940220"/>
                <a:gd name="connsiteY2" fmla="*/ 3234690 h 3234690"/>
                <a:gd name="connsiteX3" fmla="*/ 425120 w 6940220"/>
                <a:gd name="connsiteY3" fmla="*/ 2834640 h 3234690"/>
                <a:gd name="connsiteX4" fmla="*/ 70790 w 6940220"/>
                <a:gd name="connsiteY4" fmla="*/ 0 h 3234690"/>
                <a:gd name="connsiteX0" fmla="*/ 70790 w 6940220"/>
                <a:gd name="connsiteY0" fmla="*/ 0 h 3234690"/>
                <a:gd name="connsiteX1" fmla="*/ 219380 w 6940220"/>
                <a:gd name="connsiteY1" fmla="*/ 3120390 h 3234690"/>
                <a:gd name="connsiteX2" fmla="*/ 6940220 w 6940220"/>
                <a:gd name="connsiteY2" fmla="*/ 3234690 h 3234690"/>
                <a:gd name="connsiteX3" fmla="*/ 425120 w 6940220"/>
                <a:gd name="connsiteY3" fmla="*/ 2834640 h 3234690"/>
                <a:gd name="connsiteX4" fmla="*/ 70790 w 6940220"/>
                <a:gd name="connsiteY4" fmla="*/ 0 h 3234690"/>
                <a:gd name="connsiteX0" fmla="*/ 70790 w 6940220"/>
                <a:gd name="connsiteY0" fmla="*/ 0 h 3234690"/>
                <a:gd name="connsiteX1" fmla="*/ 219380 w 6940220"/>
                <a:gd name="connsiteY1" fmla="*/ 3120390 h 3234690"/>
                <a:gd name="connsiteX2" fmla="*/ 6940220 w 6940220"/>
                <a:gd name="connsiteY2" fmla="*/ 3234690 h 3234690"/>
                <a:gd name="connsiteX3" fmla="*/ 425120 w 6940220"/>
                <a:gd name="connsiteY3" fmla="*/ 2834640 h 3234690"/>
                <a:gd name="connsiteX4" fmla="*/ 70790 w 6940220"/>
                <a:gd name="connsiteY4" fmla="*/ 0 h 3234690"/>
                <a:gd name="connsiteX0" fmla="*/ 70790 w 6940220"/>
                <a:gd name="connsiteY0" fmla="*/ 0 h 3289284"/>
                <a:gd name="connsiteX1" fmla="*/ 219380 w 6940220"/>
                <a:gd name="connsiteY1" fmla="*/ 3120390 h 3289284"/>
                <a:gd name="connsiteX2" fmla="*/ 6940220 w 6940220"/>
                <a:gd name="connsiteY2" fmla="*/ 3234690 h 3289284"/>
                <a:gd name="connsiteX3" fmla="*/ 425120 w 6940220"/>
                <a:gd name="connsiteY3" fmla="*/ 2834640 h 3289284"/>
                <a:gd name="connsiteX4" fmla="*/ 70790 w 6940220"/>
                <a:gd name="connsiteY4" fmla="*/ 0 h 3289284"/>
                <a:gd name="connsiteX0" fmla="*/ 99689 w 6969119"/>
                <a:gd name="connsiteY0" fmla="*/ 0 h 3289284"/>
                <a:gd name="connsiteX1" fmla="*/ 248279 w 6969119"/>
                <a:gd name="connsiteY1" fmla="*/ 3120390 h 3289284"/>
                <a:gd name="connsiteX2" fmla="*/ 6969119 w 6969119"/>
                <a:gd name="connsiteY2" fmla="*/ 3234690 h 3289284"/>
                <a:gd name="connsiteX3" fmla="*/ 454019 w 6969119"/>
                <a:gd name="connsiteY3" fmla="*/ 2834640 h 3289284"/>
                <a:gd name="connsiteX4" fmla="*/ 99689 w 6969119"/>
                <a:gd name="connsiteY4" fmla="*/ 0 h 3289284"/>
                <a:gd name="connsiteX0" fmla="*/ 99689 w 6969119"/>
                <a:gd name="connsiteY0" fmla="*/ 0 h 3279140"/>
                <a:gd name="connsiteX1" fmla="*/ 248279 w 6969119"/>
                <a:gd name="connsiteY1" fmla="*/ 3120390 h 3279140"/>
                <a:gd name="connsiteX2" fmla="*/ 6969119 w 6969119"/>
                <a:gd name="connsiteY2" fmla="*/ 3234690 h 3279140"/>
                <a:gd name="connsiteX3" fmla="*/ 454019 w 6969119"/>
                <a:gd name="connsiteY3" fmla="*/ 2834640 h 3279140"/>
                <a:gd name="connsiteX4" fmla="*/ 99689 w 6969119"/>
                <a:gd name="connsiteY4" fmla="*/ 0 h 3279140"/>
                <a:gd name="connsiteX0" fmla="*/ 102009 w 6971439"/>
                <a:gd name="connsiteY0" fmla="*/ 0 h 3279140"/>
                <a:gd name="connsiteX1" fmla="*/ 250599 w 6971439"/>
                <a:gd name="connsiteY1" fmla="*/ 3120390 h 3279140"/>
                <a:gd name="connsiteX2" fmla="*/ 6971439 w 6971439"/>
                <a:gd name="connsiteY2" fmla="*/ 3234690 h 3279140"/>
                <a:gd name="connsiteX3" fmla="*/ 456339 w 6971439"/>
                <a:gd name="connsiteY3" fmla="*/ 2834640 h 3279140"/>
                <a:gd name="connsiteX4" fmla="*/ 102009 w 6971439"/>
                <a:gd name="connsiteY4" fmla="*/ 0 h 3279140"/>
                <a:gd name="connsiteX0" fmla="*/ 102009 w 6971439"/>
                <a:gd name="connsiteY0" fmla="*/ 0 h 3315591"/>
                <a:gd name="connsiteX1" fmla="*/ 250599 w 6971439"/>
                <a:gd name="connsiteY1" fmla="*/ 3120390 h 3315591"/>
                <a:gd name="connsiteX2" fmla="*/ 6971439 w 6971439"/>
                <a:gd name="connsiteY2" fmla="*/ 3234690 h 3315591"/>
                <a:gd name="connsiteX3" fmla="*/ 456339 w 6971439"/>
                <a:gd name="connsiteY3" fmla="*/ 2834640 h 3315591"/>
                <a:gd name="connsiteX4" fmla="*/ 102009 w 6971439"/>
                <a:gd name="connsiteY4" fmla="*/ 0 h 3315591"/>
                <a:gd name="connsiteX0" fmla="*/ 102009 w 6971439"/>
                <a:gd name="connsiteY0" fmla="*/ 0 h 3374152"/>
                <a:gd name="connsiteX1" fmla="*/ 250599 w 6971439"/>
                <a:gd name="connsiteY1" fmla="*/ 3120390 h 3374152"/>
                <a:gd name="connsiteX2" fmla="*/ 6971439 w 6971439"/>
                <a:gd name="connsiteY2" fmla="*/ 3234690 h 3374152"/>
                <a:gd name="connsiteX3" fmla="*/ 456339 w 6971439"/>
                <a:gd name="connsiteY3" fmla="*/ 2834640 h 3374152"/>
                <a:gd name="connsiteX4" fmla="*/ 102009 w 6971439"/>
                <a:gd name="connsiteY4" fmla="*/ 0 h 3374152"/>
                <a:gd name="connsiteX0" fmla="*/ 102009 w 6971439"/>
                <a:gd name="connsiteY0" fmla="*/ 0 h 3374152"/>
                <a:gd name="connsiteX1" fmla="*/ 250599 w 6971439"/>
                <a:gd name="connsiteY1" fmla="*/ 3120390 h 3374152"/>
                <a:gd name="connsiteX2" fmla="*/ 6971439 w 6971439"/>
                <a:gd name="connsiteY2" fmla="*/ 3234690 h 3374152"/>
                <a:gd name="connsiteX3" fmla="*/ 456339 w 6971439"/>
                <a:gd name="connsiteY3" fmla="*/ 2834640 h 3374152"/>
                <a:gd name="connsiteX4" fmla="*/ 102009 w 6971439"/>
                <a:gd name="connsiteY4" fmla="*/ 0 h 33741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971439" h="3374152">
                  <a:moveTo>
                    <a:pt x="102009" y="0"/>
                  </a:moveTo>
                  <a:cubicBezTo>
                    <a:pt x="38723" y="1087631"/>
                    <a:pt x="-155192" y="2584962"/>
                    <a:pt x="250599" y="3120390"/>
                  </a:cubicBezTo>
                  <a:cubicBezTo>
                    <a:pt x="359258" y="3419748"/>
                    <a:pt x="4385043" y="3449518"/>
                    <a:pt x="6971439" y="3234690"/>
                  </a:cubicBezTo>
                  <a:cubicBezTo>
                    <a:pt x="2672489" y="3266440"/>
                    <a:pt x="615172" y="3157995"/>
                    <a:pt x="456339" y="2834640"/>
                  </a:cubicBezTo>
                  <a:cubicBezTo>
                    <a:pt x="5720" y="2210394"/>
                    <a:pt x="154804" y="980506"/>
                    <a:pt x="102009"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prstClr val="white"/>
                </a:solidFill>
              </a:endParaRPr>
            </a:p>
          </p:txBody>
        </p:sp>
        <p:sp>
          <p:nvSpPr>
            <p:cNvPr id="20" name="Forme libre 19"/>
            <p:cNvSpPr/>
            <p:nvPr/>
          </p:nvSpPr>
          <p:spPr>
            <a:xfrm rot="10800000">
              <a:off x="1475656" y="2636911"/>
              <a:ext cx="6768752" cy="3219863"/>
            </a:xfrm>
            <a:custGeom>
              <a:avLst/>
              <a:gdLst>
                <a:gd name="connsiteX0" fmla="*/ 0 w 6869430"/>
                <a:gd name="connsiteY0" fmla="*/ 0 h 3234690"/>
                <a:gd name="connsiteX1" fmla="*/ 148590 w 6869430"/>
                <a:gd name="connsiteY1" fmla="*/ 3120390 h 3234690"/>
                <a:gd name="connsiteX2" fmla="*/ 6869430 w 6869430"/>
                <a:gd name="connsiteY2" fmla="*/ 3234690 h 3234690"/>
                <a:gd name="connsiteX3" fmla="*/ 354330 w 6869430"/>
                <a:gd name="connsiteY3" fmla="*/ 2834640 h 3234690"/>
                <a:gd name="connsiteX4" fmla="*/ 0 w 6869430"/>
                <a:gd name="connsiteY4" fmla="*/ 0 h 3234690"/>
                <a:gd name="connsiteX0" fmla="*/ 0 w 6869430"/>
                <a:gd name="connsiteY0" fmla="*/ 0 h 3234690"/>
                <a:gd name="connsiteX1" fmla="*/ 148590 w 6869430"/>
                <a:gd name="connsiteY1" fmla="*/ 3120390 h 3234690"/>
                <a:gd name="connsiteX2" fmla="*/ 6869430 w 6869430"/>
                <a:gd name="connsiteY2" fmla="*/ 3234690 h 3234690"/>
                <a:gd name="connsiteX3" fmla="*/ 354330 w 6869430"/>
                <a:gd name="connsiteY3" fmla="*/ 2834640 h 3234690"/>
                <a:gd name="connsiteX4" fmla="*/ 0 w 6869430"/>
                <a:gd name="connsiteY4" fmla="*/ 0 h 3234690"/>
                <a:gd name="connsiteX0" fmla="*/ 29854 w 6899284"/>
                <a:gd name="connsiteY0" fmla="*/ 0 h 3234690"/>
                <a:gd name="connsiteX1" fmla="*/ 178444 w 6899284"/>
                <a:gd name="connsiteY1" fmla="*/ 3120390 h 3234690"/>
                <a:gd name="connsiteX2" fmla="*/ 6899284 w 6899284"/>
                <a:gd name="connsiteY2" fmla="*/ 3234690 h 3234690"/>
                <a:gd name="connsiteX3" fmla="*/ 384184 w 6899284"/>
                <a:gd name="connsiteY3" fmla="*/ 2834640 h 3234690"/>
                <a:gd name="connsiteX4" fmla="*/ 29854 w 6899284"/>
                <a:gd name="connsiteY4" fmla="*/ 0 h 3234690"/>
                <a:gd name="connsiteX0" fmla="*/ 70790 w 6940220"/>
                <a:gd name="connsiteY0" fmla="*/ 0 h 3234690"/>
                <a:gd name="connsiteX1" fmla="*/ 219380 w 6940220"/>
                <a:gd name="connsiteY1" fmla="*/ 3120390 h 3234690"/>
                <a:gd name="connsiteX2" fmla="*/ 6940220 w 6940220"/>
                <a:gd name="connsiteY2" fmla="*/ 3234690 h 3234690"/>
                <a:gd name="connsiteX3" fmla="*/ 425120 w 6940220"/>
                <a:gd name="connsiteY3" fmla="*/ 2834640 h 3234690"/>
                <a:gd name="connsiteX4" fmla="*/ 70790 w 6940220"/>
                <a:gd name="connsiteY4" fmla="*/ 0 h 3234690"/>
                <a:gd name="connsiteX0" fmla="*/ 70790 w 6940220"/>
                <a:gd name="connsiteY0" fmla="*/ 0 h 3234690"/>
                <a:gd name="connsiteX1" fmla="*/ 219380 w 6940220"/>
                <a:gd name="connsiteY1" fmla="*/ 3120390 h 3234690"/>
                <a:gd name="connsiteX2" fmla="*/ 6940220 w 6940220"/>
                <a:gd name="connsiteY2" fmla="*/ 3234690 h 3234690"/>
                <a:gd name="connsiteX3" fmla="*/ 425120 w 6940220"/>
                <a:gd name="connsiteY3" fmla="*/ 2834640 h 3234690"/>
                <a:gd name="connsiteX4" fmla="*/ 70790 w 6940220"/>
                <a:gd name="connsiteY4" fmla="*/ 0 h 3234690"/>
                <a:gd name="connsiteX0" fmla="*/ 70790 w 6940220"/>
                <a:gd name="connsiteY0" fmla="*/ 0 h 3234690"/>
                <a:gd name="connsiteX1" fmla="*/ 219380 w 6940220"/>
                <a:gd name="connsiteY1" fmla="*/ 3120390 h 3234690"/>
                <a:gd name="connsiteX2" fmla="*/ 6940220 w 6940220"/>
                <a:gd name="connsiteY2" fmla="*/ 3234690 h 3234690"/>
                <a:gd name="connsiteX3" fmla="*/ 425120 w 6940220"/>
                <a:gd name="connsiteY3" fmla="*/ 2834640 h 3234690"/>
                <a:gd name="connsiteX4" fmla="*/ 70790 w 6940220"/>
                <a:gd name="connsiteY4" fmla="*/ 0 h 3234690"/>
                <a:gd name="connsiteX0" fmla="*/ 70790 w 6940220"/>
                <a:gd name="connsiteY0" fmla="*/ 0 h 3289284"/>
                <a:gd name="connsiteX1" fmla="*/ 219380 w 6940220"/>
                <a:gd name="connsiteY1" fmla="*/ 3120390 h 3289284"/>
                <a:gd name="connsiteX2" fmla="*/ 6940220 w 6940220"/>
                <a:gd name="connsiteY2" fmla="*/ 3234690 h 3289284"/>
                <a:gd name="connsiteX3" fmla="*/ 425120 w 6940220"/>
                <a:gd name="connsiteY3" fmla="*/ 2834640 h 3289284"/>
                <a:gd name="connsiteX4" fmla="*/ 70790 w 6940220"/>
                <a:gd name="connsiteY4" fmla="*/ 0 h 3289284"/>
                <a:gd name="connsiteX0" fmla="*/ 99689 w 6969119"/>
                <a:gd name="connsiteY0" fmla="*/ 0 h 3289284"/>
                <a:gd name="connsiteX1" fmla="*/ 248279 w 6969119"/>
                <a:gd name="connsiteY1" fmla="*/ 3120390 h 3289284"/>
                <a:gd name="connsiteX2" fmla="*/ 6969119 w 6969119"/>
                <a:gd name="connsiteY2" fmla="*/ 3234690 h 3289284"/>
                <a:gd name="connsiteX3" fmla="*/ 454019 w 6969119"/>
                <a:gd name="connsiteY3" fmla="*/ 2834640 h 3289284"/>
                <a:gd name="connsiteX4" fmla="*/ 99689 w 6969119"/>
                <a:gd name="connsiteY4" fmla="*/ 0 h 3289284"/>
                <a:gd name="connsiteX0" fmla="*/ 99689 w 6969119"/>
                <a:gd name="connsiteY0" fmla="*/ 0 h 3279140"/>
                <a:gd name="connsiteX1" fmla="*/ 248279 w 6969119"/>
                <a:gd name="connsiteY1" fmla="*/ 3120390 h 3279140"/>
                <a:gd name="connsiteX2" fmla="*/ 6969119 w 6969119"/>
                <a:gd name="connsiteY2" fmla="*/ 3234690 h 3279140"/>
                <a:gd name="connsiteX3" fmla="*/ 454019 w 6969119"/>
                <a:gd name="connsiteY3" fmla="*/ 2834640 h 3279140"/>
                <a:gd name="connsiteX4" fmla="*/ 99689 w 6969119"/>
                <a:gd name="connsiteY4" fmla="*/ 0 h 3279140"/>
                <a:gd name="connsiteX0" fmla="*/ 102009 w 6971439"/>
                <a:gd name="connsiteY0" fmla="*/ 0 h 3279140"/>
                <a:gd name="connsiteX1" fmla="*/ 250599 w 6971439"/>
                <a:gd name="connsiteY1" fmla="*/ 3120390 h 3279140"/>
                <a:gd name="connsiteX2" fmla="*/ 6971439 w 6971439"/>
                <a:gd name="connsiteY2" fmla="*/ 3234690 h 3279140"/>
                <a:gd name="connsiteX3" fmla="*/ 456339 w 6971439"/>
                <a:gd name="connsiteY3" fmla="*/ 2834640 h 3279140"/>
                <a:gd name="connsiteX4" fmla="*/ 102009 w 6971439"/>
                <a:gd name="connsiteY4" fmla="*/ 0 h 3279140"/>
                <a:gd name="connsiteX0" fmla="*/ 102009 w 6971439"/>
                <a:gd name="connsiteY0" fmla="*/ 0 h 3315591"/>
                <a:gd name="connsiteX1" fmla="*/ 250599 w 6971439"/>
                <a:gd name="connsiteY1" fmla="*/ 3120390 h 3315591"/>
                <a:gd name="connsiteX2" fmla="*/ 6971439 w 6971439"/>
                <a:gd name="connsiteY2" fmla="*/ 3234690 h 3315591"/>
                <a:gd name="connsiteX3" fmla="*/ 456339 w 6971439"/>
                <a:gd name="connsiteY3" fmla="*/ 2834640 h 3315591"/>
                <a:gd name="connsiteX4" fmla="*/ 102009 w 6971439"/>
                <a:gd name="connsiteY4" fmla="*/ 0 h 3315591"/>
                <a:gd name="connsiteX0" fmla="*/ 102009 w 6971439"/>
                <a:gd name="connsiteY0" fmla="*/ 0 h 3374152"/>
                <a:gd name="connsiteX1" fmla="*/ 250599 w 6971439"/>
                <a:gd name="connsiteY1" fmla="*/ 3120390 h 3374152"/>
                <a:gd name="connsiteX2" fmla="*/ 6971439 w 6971439"/>
                <a:gd name="connsiteY2" fmla="*/ 3234690 h 3374152"/>
                <a:gd name="connsiteX3" fmla="*/ 456339 w 6971439"/>
                <a:gd name="connsiteY3" fmla="*/ 2834640 h 3374152"/>
                <a:gd name="connsiteX4" fmla="*/ 102009 w 6971439"/>
                <a:gd name="connsiteY4" fmla="*/ 0 h 3374152"/>
                <a:gd name="connsiteX0" fmla="*/ 102009 w 6971439"/>
                <a:gd name="connsiteY0" fmla="*/ 0 h 3374152"/>
                <a:gd name="connsiteX1" fmla="*/ 250599 w 6971439"/>
                <a:gd name="connsiteY1" fmla="*/ 3120390 h 3374152"/>
                <a:gd name="connsiteX2" fmla="*/ 6971439 w 6971439"/>
                <a:gd name="connsiteY2" fmla="*/ 3234690 h 3374152"/>
                <a:gd name="connsiteX3" fmla="*/ 456339 w 6971439"/>
                <a:gd name="connsiteY3" fmla="*/ 2834640 h 3374152"/>
                <a:gd name="connsiteX4" fmla="*/ 102009 w 6971439"/>
                <a:gd name="connsiteY4" fmla="*/ 0 h 33741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971439" h="3374152">
                  <a:moveTo>
                    <a:pt x="102009" y="0"/>
                  </a:moveTo>
                  <a:cubicBezTo>
                    <a:pt x="38723" y="1087631"/>
                    <a:pt x="-155192" y="2584962"/>
                    <a:pt x="250599" y="3120390"/>
                  </a:cubicBezTo>
                  <a:cubicBezTo>
                    <a:pt x="359258" y="3419748"/>
                    <a:pt x="4385043" y="3449518"/>
                    <a:pt x="6971439" y="3234690"/>
                  </a:cubicBezTo>
                  <a:cubicBezTo>
                    <a:pt x="2672489" y="3266440"/>
                    <a:pt x="615172" y="3157995"/>
                    <a:pt x="456339" y="2834640"/>
                  </a:cubicBezTo>
                  <a:cubicBezTo>
                    <a:pt x="5720" y="2210394"/>
                    <a:pt x="154804" y="980506"/>
                    <a:pt x="102009"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prstClr val="white"/>
                </a:solidFill>
              </a:endParaRPr>
            </a:p>
          </p:txBody>
        </p:sp>
      </p:grpSp>
      <p:pic>
        <p:nvPicPr>
          <p:cNvPr id="22" name="Image 2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5290" y="31184"/>
            <a:ext cx="2109398" cy="1191302"/>
          </a:xfrm>
          <a:prstGeom prst="rect">
            <a:avLst/>
          </a:prstGeom>
        </p:spPr>
      </p:pic>
      <p:pic>
        <p:nvPicPr>
          <p:cNvPr id="6" name="Imag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373979" y="-171400"/>
            <a:ext cx="2121311" cy="1596471"/>
          </a:xfrm>
          <a:prstGeom prst="rect">
            <a:avLst/>
          </a:prstGeom>
        </p:spPr>
      </p:pic>
      <p:sp>
        <p:nvSpPr>
          <p:cNvPr id="4" name="Titre 3"/>
          <p:cNvSpPr>
            <a:spLocks noGrp="1"/>
          </p:cNvSpPr>
          <p:nvPr>
            <p:ph type="ctrTitle"/>
          </p:nvPr>
        </p:nvSpPr>
        <p:spPr>
          <a:xfrm>
            <a:off x="814016" y="2935165"/>
            <a:ext cx="8420100" cy="1470025"/>
          </a:xfrm>
        </p:spPr>
        <p:txBody>
          <a:bodyPr/>
          <a:lstStyle/>
          <a:p>
            <a:r>
              <a:rPr lang="fr-FR" dirty="0" smtClean="0"/>
              <a:t>CRNH Ouest</a:t>
            </a:r>
            <a:br>
              <a:rPr lang="fr-FR" dirty="0" smtClean="0"/>
            </a:br>
            <a:r>
              <a:rPr lang="fr-FR" i="1" dirty="0" smtClean="0"/>
              <a:t>West HNRC</a:t>
            </a:r>
            <a:endParaRPr lang="fr-FR" i="1" dirty="0"/>
          </a:p>
        </p:txBody>
      </p:sp>
      <p:sp>
        <p:nvSpPr>
          <p:cNvPr id="5" name="Sous-titre 4"/>
          <p:cNvSpPr>
            <a:spLocks noGrp="1"/>
          </p:cNvSpPr>
          <p:nvPr>
            <p:ph type="subTitle" idx="1"/>
          </p:nvPr>
        </p:nvSpPr>
        <p:spPr>
          <a:xfrm>
            <a:off x="1556966" y="4545188"/>
            <a:ext cx="6934200" cy="1752600"/>
          </a:xfrm>
        </p:spPr>
        <p:txBody>
          <a:bodyPr/>
          <a:lstStyle/>
          <a:p>
            <a:r>
              <a:rPr lang="fr-FR" dirty="0" err="1" smtClean="0"/>
              <a:t>M.Krempf</a:t>
            </a:r>
            <a:endParaRPr lang="fr-FR" dirty="0" smtClean="0"/>
          </a:p>
          <a:p>
            <a:r>
              <a:rPr lang="fr-FR" dirty="0" smtClean="0"/>
              <a:t>(Nantes)</a:t>
            </a:r>
            <a:endParaRPr lang="fr-FR" dirty="0"/>
          </a:p>
        </p:txBody>
      </p:sp>
    </p:spTree>
    <p:extLst>
      <p:ext uri="{BB962C8B-B14F-4D97-AF65-F5344CB8AC3E}">
        <p14:creationId xmlns:p14="http://schemas.microsoft.com/office/powerpoint/2010/main" val="2059959342"/>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56330" y="220047"/>
            <a:ext cx="8915400" cy="1143000"/>
          </a:xfrm>
        </p:spPr>
        <p:txBody>
          <a:bodyPr>
            <a:noAutofit/>
          </a:bodyPr>
          <a:lstStyle/>
          <a:p>
            <a:pPr lvl="0"/>
            <a:r>
              <a:rPr lang="en-US" sz="3200" b="1" dirty="0" smtClean="0">
                <a:solidFill>
                  <a:schemeClr val="accent1"/>
                </a:solidFill>
              </a:rPr>
              <a:t>Central and enteric nervous system </a:t>
            </a:r>
            <a:br>
              <a:rPr lang="en-US" sz="3200" b="1" dirty="0" smtClean="0">
                <a:solidFill>
                  <a:schemeClr val="accent1"/>
                </a:solidFill>
              </a:rPr>
            </a:br>
            <a:r>
              <a:rPr lang="en-US" sz="3200" b="1" dirty="0" smtClean="0">
                <a:solidFill>
                  <a:schemeClr val="accent1"/>
                </a:solidFill>
              </a:rPr>
              <a:t>in the newborn and adult (Nantes, Rennes) </a:t>
            </a:r>
            <a:r>
              <a:rPr lang="en-US" sz="2200" b="1" dirty="0" smtClean="0">
                <a:solidFill>
                  <a:schemeClr val="accent1"/>
                </a:solidFill>
              </a:rPr>
              <a:t/>
            </a:r>
            <a:br>
              <a:rPr lang="en-US" sz="2200" b="1" dirty="0" smtClean="0">
                <a:solidFill>
                  <a:schemeClr val="accent1"/>
                </a:solidFill>
              </a:rPr>
            </a:br>
            <a:endParaRPr lang="en-US" sz="2200" dirty="0">
              <a:solidFill>
                <a:schemeClr val="accent1"/>
              </a:solidFill>
            </a:endParaRPr>
          </a:p>
        </p:txBody>
      </p:sp>
      <p:sp>
        <p:nvSpPr>
          <p:cNvPr id="3" name="Espace réservé du contenu 2"/>
          <p:cNvSpPr>
            <a:spLocks noGrp="1"/>
          </p:cNvSpPr>
          <p:nvPr>
            <p:ph idx="1"/>
          </p:nvPr>
        </p:nvSpPr>
        <p:spPr>
          <a:xfrm>
            <a:off x="373322" y="1682089"/>
            <a:ext cx="8915400" cy="4525963"/>
          </a:xfrm>
        </p:spPr>
        <p:txBody>
          <a:bodyPr>
            <a:normAutofit fontScale="92500" lnSpcReduction="10000"/>
          </a:bodyPr>
          <a:lstStyle/>
          <a:p>
            <a:r>
              <a:rPr lang="en-US" sz="2800" dirty="0" smtClean="0">
                <a:ea typeface="Times New Roman"/>
                <a:cs typeface="Times New Roman"/>
              </a:rPr>
              <a:t>Role </a:t>
            </a:r>
            <a:r>
              <a:rPr lang="en-US" sz="2800" dirty="0" smtClean="0">
                <a:ea typeface="Times New Roman"/>
                <a:cs typeface="Times New Roman"/>
              </a:rPr>
              <a:t>of components of the ENS (neurons, glial cells) in the control of digestive functions and control of motor functions </a:t>
            </a:r>
          </a:p>
          <a:p>
            <a:r>
              <a:rPr lang="en-US" sz="2800" dirty="0" smtClean="0"/>
              <a:t>Impact </a:t>
            </a:r>
            <a:r>
              <a:rPr lang="en-US" sz="2800" dirty="0" smtClean="0"/>
              <a:t>of perinatal nutrition (</a:t>
            </a:r>
            <a:r>
              <a:rPr lang="en-US" sz="2800" dirty="0" err="1" smtClean="0"/>
              <a:t>undernutrition</a:t>
            </a:r>
            <a:r>
              <a:rPr lang="en-US" sz="2800" dirty="0" smtClean="0"/>
              <a:t> and </a:t>
            </a:r>
            <a:r>
              <a:rPr lang="en-US" sz="2800" dirty="0" err="1" smtClean="0"/>
              <a:t>obesogenic</a:t>
            </a:r>
            <a:r>
              <a:rPr lang="en-US" sz="2800" dirty="0" smtClean="0"/>
              <a:t> diets) on gut-brain axis development </a:t>
            </a:r>
          </a:p>
          <a:p>
            <a:r>
              <a:rPr lang="en-US" sz="2800" dirty="0"/>
              <a:t>F</a:t>
            </a:r>
            <a:r>
              <a:rPr lang="en-US" sz="2800" dirty="0" smtClean="0"/>
              <a:t>ood </a:t>
            </a:r>
            <a:r>
              <a:rPr lang="en-US" sz="2800" dirty="0" smtClean="0"/>
              <a:t>and brain functional imaging related to pleasure or aversion in rodents and big animal models </a:t>
            </a:r>
          </a:p>
          <a:p>
            <a:r>
              <a:rPr lang="en-US" sz="2800" dirty="0" smtClean="0"/>
              <a:t>Main contribution: Brain and gut nervous systems are “similar</a:t>
            </a:r>
            <a:r>
              <a:rPr lang="en-US" sz="2800" dirty="0" smtClean="0"/>
              <a:t>” and connected </a:t>
            </a:r>
            <a:endParaRPr lang="en-US" sz="2800" dirty="0" smtClean="0"/>
          </a:p>
          <a:p>
            <a:r>
              <a:rPr lang="en-US" sz="2800" dirty="0" smtClean="0"/>
              <a:t>Connection with GI clinical department</a:t>
            </a:r>
          </a:p>
          <a:p>
            <a:r>
              <a:rPr lang="en-US" sz="2800" dirty="0" smtClean="0"/>
              <a:t>3 research units and 18 researchers</a:t>
            </a:r>
          </a:p>
          <a:p>
            <a:r>
              <a:rPr lang="en-US" sz="2800" dirty="0" smtClean="0"/>
              <a:t>Leaders: </a:t>
            </a:r>
            <a:r>
              <a:rPr lang="en-US" sz="2800" dirty="0" err="1" smtClean="0"/>
              <a:t>M.Neunlist</a:t>
            </a:r>
            <a:r>
              <a:rPr lang="en-US" sz="2800" dirty="0" smtClean="0"/>
              <a:t>, </a:t>
            </a:r>
            <a:r>
              <a:rPr lang="en-GB" sz="2800" dirty="0" smtClean="0"/>
              <a:t>D Vail-</a:t>
            </a:r>
            <a:r>
              <a:rPr lang="en-GB" sz="2800" dirty="0" err="1" smtClean="0"/>
              <a:t>Laillet</a:t>
            </a:r>
            <a:r>
              <a:rPr lang="en-GB" sz="2800" b="1" dirty="0" smtClean="0"/>
              <a:t> </a:t>
            </a:r>
            <a:endParaRPr lang="en-US" sz="2800" dirty="0" smtClean="0"/>
          </a:p>
          <a:p>
            <a:endParaRPr lang="en-US" sz="2800" dirty="0" smtClean="0"/>
          </a:p>
          <a:p>
            <a:endParaRPr lang="en-US" sz="2800" dirty="0"/>
          </a:p>
        </p:txBody>
      </p:sp>
    </p:spTree>
    <p:extLst>
      <p:ext uri="{BB962C8B-B14F-4D97-AF65-F5344CB8AC3E}">
        <p14:creationId xmlns:p14="http://schemas.microsoft.com/office/powerpoint/2010/main" val="3908202328"/>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14319" y="243112"/>
            <a:ext cx="8915400" cy="1143000"/>
          </a:xfrm>
        </p:spPr>
        <p:txBody>
          <a:bodyPr>
            <a:normAutofit/>
          </a:bodyPr>
          <a:lstStyle/>
          <a:p>
            <a:r>
              <a:rPr lang="fr-FR" sz="3600" b="1" dirty="0" err="1" smtClean="0">
                <a:solidFill>
                  <a:schemeClr val="accent1"/>
                </a:solidFill>
              </a:rPr>
              <a:t>Chronic</a:t>
            </a:r>
            <a:r>
              <a:rPr lang="fr-FR" sz="3600" b="1" dirty="0" smtClean="0">
                <a:solidFill>
                  <a:schemeClr val="accent1"/>
                </a:solidFill>
              </a:rPr>
              <a:t> </a:t>
            </a:r>
            <a:r>
              <a:rPr lang="fr-FR" sz="3600" b="1" dirty="0" err="1" smtClean="0">
                <a:solidFill>
                  <a:schemeClr val="accent1"/>
                </a:solidFill>
              </a:rPr>
              <a:t>diseases</a:t>
            </a:r>
            <a:r>
              <a:rPr lang="fr-FR" sz="3600" b="1" dirty="0" smtClean="0">
                <a:solidFill>
                  <a:schemeClr val="accent1"/>
                </a:solidFill>
              </a:rPr>
              <a:t> – Cancer (Tours, </a:t>
            </a:r>
            <a:r>
              <a:rPr lang="fr-FR" sz="2800" b="1" dirty="0" smtClean="0">
                <a:solidFill>
                  <a:schemeClr val="accent1"/>
                </a:solidFill>
              </a:rPr>
              <a:t>Nantes</a:t>
            </a:r>
            <a:r>
              <a:rPr lang="fr-FR" sz="3600" b="1" dirty="0" smtClean="0">
                <a:solidFill>
                  <a:schemeClr val="accent1"/>
                </a:solidFill>
              </a:rPr>
              <a:t>)</a:t>
            </a:r>
            <a:endParaRPr lang="fr-FR" sz="3600" b="1" dirty="0">
              <a:solidFill>
                <a:schemeClr val="accent1"/>
              </a:solidFill>
            </a:endParaRPr>
          </a:p>
        </p:txBody>
      </p:sp>
      <p:sp>
        <p:nvSpPr>
          <p:cNvPr id="3" name="Espace réservé du contenu 2"/>
          <p:cNvSpPr>
            <a:spLocks noGrp="1"/>
          </p:cNvSpPr>
          <p:nvPr>
            <p:ph idx="1"/>
          </p:nvPr>
        </p:nvSpPr>
        <p:spPr>
          <a:xfrm>
            <a:off x="495300" y="1709384"/>
            <a:ext cx="8915400" cy="4525963"/>
          </a:xfrm>
        </p:spPr>
        <p:txBody>
          <a:bodyPr/>
          <a:lstStyle/>
          <a:p>
            <a:r>
              <a:rPr lang="en-US" dirty="0" smtClean="0"/>
              <a:t>Breast cancer and PUFA (progression and response to treatment)</a:t>
            </a:r>
          </a:p>
          <a:p>
            <a:r>
              <a:rPr lang="en-US" dirty="0" smtClean="0"/>
              <a:t>Main contribution: better response to chemotherapy with DHA</a:t>
            </a:r>
          </a:p>
          <a:p>
            <a:r>
              <a:rPr lang="en-US" dirty="0" smtClean="0"/>
              <a:t>Phase III trial with PUFA is ongoing in patients with metastasis of breast cancer </a:t>
            </a:r>
          </a:p>
          <a:p>
            <a:r>
              <a:rPr lang="en-US" dirty="0" smtClean="0"/>
              <a:t>2 research units, 16 researchers</a:t>
            </a:r>
          </a:p>
          <a:p>
            <a:r>
              <a:rPr lang="en-US" dirty="0" smtClean="0"/>
              <a:t>Leader</a:t>
            </a:r>
            <a:r>
              <a:rPr lang="en-US" dirty="0" smtClean="0"/>
              <a:t>: </a:t>
            </a:r>
            <a:r>
              <a:rPr lang="en-US" dirty="0" smtClean="0"/>
              <a:t>S </a:t>
            </a:r>
            <a:r>
              <a:rPr lang="en-US" dirty="0" err="1" smtClean="0"/>
              <a:t>Servais</a:t>
            </a:r>
            <a:endParaRPr lang="en-US" dirty="0" smtClean="0"/>
          </a:p>
          <a:p>
            <a:endParaRPr lang="en-US" dirty="0"/>
          </a:p>
        </p:txBody>
      </p:sp>
    </p:spTree>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95300" y="1695737"/>
            <a:ext cx="8915400" cy="4525963"/>
          </a:xfrm>
        </p:spPr>
        <p:txBody>
          <a:bodyPr>
            <a:normAutofit fontScale="92500" lnSpcReduction="20000"/>
          </a:bodyPr>
          <a:lstStyle/>
          <a:p>
            <a:r>
              <a:rPr lang="en-US" dirty="0" smtClean="0"/>
              <a:t>Nutrients and cardio-metabolic vascular risk (</a:t>
            </a:r>
            <a:r>
              <a:rPr lang="en-US" dirty="0" err="1" smtClean="0"/>
              <a:t>polyphenols</a:t>
            </a:r>
            <a:r>
              <a:rPr lang="en-US" dirty="0" smtClean="0"/>
              <a:t>,…)</a:t>
            </a:r>
          </a:p>
          <a:p>
            <a:r>
              <a:rPr lang="en-US" dirty="0" smtClean="0"/>
              <a:t>Impact on lipid profile or kinetics (TICE, in vivo lipoprotein and cholesterol turnover,…)</a:t>
            </a:r>
          </a:p>
          <a:p>
            <a:r>
              <a:rPr lang="en-US" dirty="0" smtClean="0"/>
              <a:t>Impact on other biomarkers (</a:t>
            </a:r>
            <a:r>
              <a:rPr lang="en-US" dirty="0" err="1" smtClean="0"/>
              <a:t>microparticules</a:t>
            </a:r>
            <a:r>
              <a:rPr lang="en-US" dirty="0" smtClean="0"/>
              <a:t>, TMAO…)</a:t>
            </a:r>
          </a:p>
          <a:p>
            <a:r>
              <a:rPr lang="en-US" dirty="0" smtClean="0"/>
              <a:t>Main contribution: further understanding of the effect of dietary </a:t>
            </a:r>
            <a:r>
              <a:rPr lang="en-US" dirty="0" err="1" smtClean="0"/>
              <a:t>polyphenols</a:t>
            </a:r>
            <a:endParaRPr lang="en-US" dirty="0" smtClean="0"/>
          </a:p>
          <a:p>
            <a:r>
              <a:rPr lang="en-US" dirty="0" smtClean="0"/>
              <a:t>4 research units and 24 researchers</a:t>
            </a:r>
          </a:p>
          <a:p>
            <a:r>
              <a:rPr lang="en-US" dirty="0" smtClean="0"/>
              <a:t>Leader: K </a:t>
            </a:r>
            <a:r>
              <a:rPr lang="en-US" dirty="0" err="1" smtClean="0"/>
              <a:t>Ougueram</a:t>
            </a:r>
            <a:r>
              <a:rPr lang="en-US" dirty="0" smtClean="0"/>
              <a:t> and C </a:t>
            </a:r>
            <a:r>
              <a:rPr lang="fr-FR" cap="all" dirty="0" err="1" smtClean="0"/>
              <a:t>A</a:t>
            </a:r>
            <a:r>
              <a:rPr lang="fr-FR" dirty="0" err="1" smtClean="0"/>
              <a:t>ndriantsitohaina</a:t>
            </a:r>
            <a:r>
              <a:rPr lang="en-US" dirty="0" smtClean="0"/>
              <a:t> </a:t>
            </a:r>
          </a:p>
          <a:p>
            <a:endParaRPr lang="en-US" dirty="0"/>
          </a:p>
        </p:txBody>
      </p:sp>
      <p:sp>
        <p:nvSpPr>
          <p:cNvPr id="4" name="Titre 1"/>
          <p:cNvSpPr>
            <a:spLocks noGrp="1"/>
          </p:cNvSpPr>
          <p:nvPr>
            <p:ph type="title"/>
          </p:nvPr>
        </p:nvSpPr>
        <p:spPr>
          <a:xfrm>
            <a:off x="1360227" y="0"/>
            <a:ext cx="8915400" cy="1143000"/>
          </a:xfrm>
        </p:spPr>
        <p:txBody>
          <a:bodyPr>
            <a:normAutofit fontScale="90000"/>
          </a:bodyPr>
          <a:lstStyle/>
          <a:p>
            <a:r>
              <a:rPr lang="en-US" sz="4000" b="1" smtClean="0">
                <a:solidFill>
                  <a:schemeClr val="accent1"/>
                </a:solidFill>
              </a:rPr>
              <a:t>Chronic diseases – Atherosclerosis and </a:t>
            </a:r>
            <a:br>
              <a:rPr lang="en-US" sz="4000" b="1" smtClean="0">
                <a:solidFill>
                  <a:schemeClr val="accent1"/>
                </a:solidFill>
              </a:rPr>
            </a:br>
            <a:r>
              <a:rPr lang="en-US" sz="4000" b="1" smtClean="0">
                <a:solidFill>
                  <a:schemeClr val="accent1"/>
                </a:solidFill>
              </a:rPr>
              <a:t>CV risk factors (Angers, </a:t>
            </a:r>
            <a:r>
              <a:rPr lang="en-US" sz="3600" b="1" smtClean="0">
                <a:solidFill>
                  <a:schemeClr val="accent1"/>
                </a:solidFill>
              </a:rPr>
              <a:t>Nantes</a:t>
            </a:r>
            <a:r>
              <a:rPr lang="en-US" sz="4000" b="1" smtClean="0">
                <a:solidFill>
                  <a:schemeClr val="accent1"/>
                </a:solidFill>
              </a:rPr>
              <a:t>)</a:t>
            </a:r>
            <a:endParaRPr lang="en-US" sz="4000" b="1">
              <a:solidFill>
                <a:schemeClr val="accent1"/>
              </a:solidFill>
            </a:endParaRPr>
          </a:p>
        </p:txBody>
      </p:sp>
    </p:spTree>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804416" y="146622"/>
            <a:ext cx="8915400" cy="1143000"/>
          </a:xfrm>
        </p:spPr>
        <p:txBody>
          <a:bodyPr>
            <a:normAutofit fontScale="90000"/>
          </a:bodyPr>
          <a:lstStyle/>
          <a:p>
            <a:pPr lvl="0"/>
            <a:r>
              <a:rPr lang="fr-FR" b="1" u="sng" dirty="0" smtClean="0">
                <a:solidFill>
                  <a:schemeClr val="accent1"/>
                </a:solidFill>
              </a:rPr>
              <a:t>Food </a:t>
            </a:r>
            <a:r>
              <a:rPr lang="fr-FR" b="1" u="sng" dirty="0" err="1" smtClean="0">
                <a:solidFill>
                  <a:schemeClr val="accent1"/>
                </a:solidFill>
              </a:rPr>
              <a:t>Allergy</a:t>
            </a:r>
            <a:r>
              <a:rPr lang="fr-FR" b="1" dirty="0" smtClean="0">
                <a:solidFill>
                  <a:schemeClr val="accent1"/>
                </a:solidFill>
              </a:rPr>
              <a:t> (Nantes, </a:t>
            </a:r>
            <a:r>
              <a:rPr lang="fr-FR" sz="3100" b="1" dirty="0" smtClean="0">
                <a:solidFill>
                  <a:schemeClr val="accent1"/>
                </a:solidFill>
              </a:rPr>
              <a:t>Angers, Tours</a:t>
            </a:r>
            <a:r>
              <a:rPr lang="fr-FR" b="1" dirty="0" smtClean="0">
                <a:solidFill>
                  <a:schemeClr val="accent1"/>
                </a:solidFill>
              </a:rPr>
              <a:t>)</a:t>
            </a:r>
            <a:r>
              <a:rPr lang="fr-FR" dirty="0" smtClean="0">
                <a:solidFill>
                  <a:schemeClr val="accent1"/>
                </a:solidFill>
              </a:rPr>
              <a:t/>
            </a:r>
            <a:br>
              <a:rPr lang="fr-FR" dirty="0" smtClean="0">
                <a:solidFill>
                  <a:schemeClr val="accent1"/>
                </a:solidFill>
              </a:rPr>
            </a:br>
            <a:endParaRPr lang="fr-FR" dirty="0">
              <a:solidFill>
                <a:schemeClr val="accent1"/>
              </a:solidFill>
            </a:endParaRPr>
          </a:p>
        </p:txBody>
      </p:sp>
      <p:sp>
        <p:nvSpPr>
          <p:cNvPr id="3" name="Espace réservé du contenu 2"/>
          <p:cNvSpPr>
            <a:spLocks noGrp="1"/>
          </p:cNvSpPr>
          <p:nvPr>
            <p:ph idx="1"/>
          </p:nvPr>
        </p:nvSpPr>
        <p:spPr>
          <a:xfrm>
            <a:off x="484211" y="1950951"/>
            <a:ext cx="8915400" cy="4525963"/>
          </a:xfrm>
        </p:spPr>
        <p:txBody>
          <a:bodyPr>
            <a:normAutofit fontScale="92500" lnSpcReduction="20000"/>
          </a:bodyPr>
          <a:lstStyle/>
          <a:p>
            <a:r>
              <a:rPr lang="en-US" dirty="0" smtClean="0"/>
              <a:t>For a better understanding of the mechanisms leading to the passage of food allergy to respiratory allergy</a:t>
            </a:r>
          </a:p>
          <a:p>
            <a:r>
              <a:rPr lang="en-US" dirty="0" smtClean="0"/>
              <a:t>To test the preventive role of the two types of allergy prebiotic oligosaccharides and </a:t>
            </a:r>
            <a:r>
              <a:rPr lang="en-US" dirty="0" smtClean="0"/>
              <a:t>assess </a:t>
            </a:r>
            <a:r>
              <a:rPr lang="en-US" dirty="0" smtClean="0"/>
              <a:t>the role of both types of allergy vaccination with specific DNA allergens</a:t>
            </a:r>
          </a:p>
          <a:p>
            <a:r>
              <a:rPr lang="en-US" dirty="0" smtClean="0"/>
              <a:t>Main contribution: respiratory allergy</a:t>
            </a:r>
          </a:p>
          <a:p>
            <a:r>
              <a:rPr lang="en-US" dirty="0" smtClean="0"/>
              <a:t>Strong contribution of clinical departments</a:t>
            </a:r>
          </a:p>
          <a:p>
            <a:r>
              <a:rPr lang="en-US" dirty="0" smtClean="0"/>
              <a:t>2 research units and 8 researchers</a:t>
            </a:r>
          </a:p>
          <a:p>
            <a:r>
              <a:rPr lang="en-US" dirty="0" smtClean="0"/>
              <a:t>Leaders: </a:t>
            </a:r>
            <a:r>
              <a:rPr lang="en-US" dirty="0" err="1" smtClean="0"/>
              <a:t>A.Magnan</a:t>
            </a:r>
            <a:r>
              <a:rPr lang="en-US" dirty="0" smtClean="0"/>
              <a:t> and </a:t>
            </a:r>
            <a:r>
              <a:rPr lang="en-US" dirty="0" err="1" smtClean="0"/>
              <a:t>M.Bodinier</a:t>
            </a:r>
            <a:endParaRPr lang="fr-FR" dirty="0"/>
          </a:p>
        </p:txBody>
      </p:sp>
    </p:spTree>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chemeClr val="accent1"/>
                </a:solidFill>
              </a:rPr>
              <a:t>Formation </a:t>
            </a:r>
            <a:endParaRPr lang="fr-FR" dirty="0">
              <a:solidFill>
                <a:schemeClr val="accent1"/>
              </a:solidFill>
            </a:endParaRPr>
          </a:p>
        </p:txBody>
      </p:sp>
      <p:sp>
        <p:nvSpPr>
          <p:cNvPr id="3" name="Espace réservé du contenu 2"/>
          <p:cNvSpPr>
            <a:spLocks noGrp="1"/>
          </p:cNvSpPr>
          <p:nvPr>
            <p:ph idx="1"/>
          </p:nvPr>
        </p:nvSpPr>
        <p:spPr>
          <a:xfrm>
            <a:off x="495300" y="1682089"/>
            <a:ext cx="8915400" cy="4525963"/>
          </a:xfrm>
        </p:spPr>
        <p:txBody>
          <a:bodyPr>
            <a:noAutofit/>
          </a:bodyPr>
          <a:lstStyle/>
          <a:p>
            <a:pPr lvl="0"/>
            <a:r>
              <a:rPr lang="en-US" sz="1800" b="1" dirty="0" smtClean="0"/>
              <a:t>Website</a:t>
            </a:r>
            <a:r>
              <a:rPr lang="en-US" sz="1600" dirty="0" smtClean="0"/>
              <a:t>: We do not expect to become a MOODLE provider but we can put on line most of the resources created by the CRNHs’ members. Slide show presented during lecture, learning courses … could be put on line as well as revue papers or publications in respect with the copyright regulation. We can also develop a WIKI devoted to nutrition in order to help students to get reliable information. This last goal is very challenging and needs funding. </a:t>
            </a:r>
            <a:endParaRPr lang="fr-FR" sz="1600" dirty="0" smtClean="0"/>
          </a:p>
          <a:p>
            <a:pPr>
              <a:buNone/>
            </a:pPr>
            <a:r>
              <a:rPr lang="en-US" sz="1600" dirty="0" smtClean="0"/>
              <a:t> </a:t>
            </a:r>
            <a:endParaRPr lang="fr-FR" sz="1600" dirty="0" smtClean="0"/>
          </a:p>
          <a:p>
            <a:pPr lvl="0"/>
            <a:r>
              <a:rPr lang="en-US" sz="1800" b="1" dirty="0" smtClean="0"/>
              <a:t>Summer class</a:t>
            </a:r>
            <a:r>
              <a:rPr lang="en-US" sz="1600" dirty="0" smtClean="0"/>
              <a:t>: We will extend the summer program developed a few years ago by the Auvergne CRNH. Our goal is to give knowledge on basic research techniques and information on more advance methods to students training in basic or clinical Nutrition. Besides the improvement in background knowledge, this will be also an opportunity to meet advanced researchers and to create a better network between the growing fellows and raising stars. This program could be linked to EEC courses. </a:t>
            </a:r>
            <a:endParaRPr lang="fr-FR" sz="1600" dirty="0" smtClean="0"/>
          </a:p>
          <a:p>
            <a:pPr>
              <a:buNone/>
            </a:pPr>
            <a:r>
              <a:rPr lang="en-US" sz="1600" dirty="0" smtClean="0"/>
              <a:t> </a:t>
            </a:r>
            <a:endParaRPr lang="fr-FR" sz="1600" dirty="0" smtClean="0"/>
          </a:p>
          <a:p>
            <a:pPr lvl="0"/>
            <a:r>
              <a:rPr lang="en-US" sz="1800" b="1" dirty="0" smtClean="0"/>
              <a:t>Master class and e-workshop</a:t>
            </a:r>
            <a:r>
              <a:rPr lang="en-US" sz="1600" dirty="0" smtClean="0"/>
              <a:t>: On the same line of the summer class, we will set up two or three times / year master classes devoted to new and advanced techniques and targeting senior researchers.  We will also try to organize web or video transmission between CRNHs of the lectures giving by outstanding invited speakers followed by a small e-meeting on the “meet the expert” model. This last part will be restricted to researchers strongly related to the discussed field. </a:t>
            </a:r>
            <a:endParaRPr lang="fr-FR" sz="1600" dirty="0" smtClean="0"/>
          </a:p>
          <a:p>
            <a:endParaRPr lang="fr-FR" sz="1600" dirty="0"/>
          </a:p>
        </p:txBody>
      </p:sp>
      <p:pic>
        <p:nvPicPr>
          <p:cNvPr id="4" name="Image 3" descr="logo_PIA_Enseup-recherche_231833_79.jpg"/>
          <p:cNvPicPr>
            <a:picLocks noChangeAspect="1"/>
          </p:cNvPicPr>
          <p:nvPr/>
        </p:nvPicPr>
        <p:blipFill>
          <a:blip r:embed="rId2" cstate="print"/>
          <a:stretch>
            <a:fillRect/>
          </a:stretch>
        </p:blipFill>
        <p:spPr>
          <a:xfrm>
            <a:off x="6722773" y="186292"/>
            <a:ext cx="1170146" cy="960120"/>
          </a:xfrm>
          <a:prstGeom prst="rect">
            <a:avLst/>
          </a:prstGeom>
        </p:spPr>
      </p:pic>
      <p:pic>
        <p:nvPicPr>
          <p:cNvPr id="5" name="Image 4" descr="MAN-IMAL_large.png"/>
          <p:cNvPicPr>
            <a:picLocks noChangeAspect="1"/>
          </p:cNvPicPr>
          <p:nvPr/>
        </p:nvPicPr>
        <p:blipFill>
          <a:blip r:embed="rId3" cstate="print"/>
          <a:stretch>
            <a:fillRect/>
          </a:stretch>
        </p:blipFill>
        <p:spPr>
          <a:xfrm>
            <a:off x="8106409" y="173672"/>
            <a:ext cx="1474323" cy="877716"/>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descr="220px-SWOT_en_svg.png"/>
          <p:cNvPicPr>
            <a:picLocks noChangeAspect="1"/>
          </p:cNvPicPr>
          <p:nvPr/>
        </p:nvPicPr>
        <p:blipFill>
          <a:blip r:embed="rId2" cstate="print"/>
          <a:stretch>
            <a:fillRect/>
          </a:stretch>
        </p:blipFill>
        <p:spPr>
          <a:xfrm>
            <a:off x="1" y="1310311"/>
            <a:ext cx="2395181" cy="3323104"/>
          </a:xfrm>
          <a:prstGeom prst="rect">
            <a:avLst/>
          </a:prstGeom>
        </p:spPr>
      </p:pic>
      <p:sp>
        <p:nvSpPr>
          <p:cNvPr id="5" name="ZoneTexte 4"/>
          <p:cNvSpPr txBox="1"/>
          <p:nvPr/>
        </p:nvSpPr>
        <p:spPr>
          <a:xfrm>
            <a:off x="2669844" y="1637731"/>
            <a:ext cx="3690754" cy="1754326"/>
          </a:xfrm>
          <a:prstGeom prst="rect">
            <a:avLst/>
          </a:prstGeom>
          <a:solidFill>
            <a:schemeClr val="bg2">
              <a:lumMod val="40000"/>
              <a:lumOff val="60000"/>
            </a:schemeClr>
          </a:solidFill>
        </p:spPr>
        <p:txBody>
          <a:bodyPr wrap="square" rtlCol="0">
            <a:spAutoFit/>
          </a:bodyPr>
          <a:lstStyle/>
          <a:p>
            <a:pPr marL="285750" indent="-285750">
              <a:buFont typeface="Arial" panose="020B0604020202020204" pitchFamily="34" charset="0"/>
              <a:buChar char="•"/>
            </a:pPr>
            <a:r>
              <a:rPr lang="en-US" b="1" dirty="0" smtClean="0"/>
              <a:t>Comprehensive network </a:t>
            </a:r>
          </a:p>
          <a:p>
            <a:pPr marL="285750" indent="-285750">
              <a:buFont typeface="Arial" panose="020B0604020202020204" pitchFamily="34" charset="0"/>
              <a:buChar char="•"/>
            </a:pPr>
            <a:r>
              <a:rPr lang="en-US" b="1" dirty="0" smtClean="0"/>
              <a:t>Good connection between units</a:t>
            </a:r>
          </a:p>
          <a:p>
            <a:pPr marL="285750" indent="-285750">
              <a:buFont typeface="Arial" panose="020B0604020202020204" pitchFamily="34" charset="0"/>
              <a:buChar char="•"/>
            </a:pPr>
            <a:r>
              <a:rPr lang="en-US" b="1" dirty="0" smtClean="0"/>
              <a:t>Few topics </a:t>
            </a:r>
          </a:p>
          <a:p>
            <a:pPr marL="285750" indent="-285750">
              <a:buFont typeface="Arial" panose="020B0604020202020204" pitchFamily="34" charset="0"/>
              <a:buChar char="•"/>
            </a:pPr>
            <a:r>
              <a:rPr lang="en-US" b="1" dirty="0" smtClean="0"/>
              <a:t>Good level of production</a:t>
            </a:r>
          </a:p>
          <a:p>
            <a:pPr marL="285750" indent="-285750">
              <a:buFont typeface="Arial" panose="020B0604020202020204" pitchFamily="34" charset="0"/>
              <a:buChar char="•"/>
            </a:pPr>
            <a:r>
              <a:rPr lang="en-US" b="1" dirty="0" smtClean="0"/>
              <a:t>Good average of success to grant </a:t>
            </a:r>
            <a:r>
              <a:rPr lang="en-US" b="1" dirty="0" smtClean="0"/>
              <a:t>call</a:t>
            </a:r>
            <a:endParaRPr lang="en-US" b="1" dirty="0"/>
          </a:p>
        </p:txBody>
      </p:sp>
      <p:sp>
        <p:nvSpPr>
          <p:cNvPr id="6" name="ZoneTexte 5"/>
          <p:cNvSpPr txBox="1"/>
          <p:nvPr/>
        </p:nvSpPr>
        <p:spPr>
          <a:xfrm>
            <a:off x="2620369" y="3712194"/>
            <a:ext cx="3739487" cy="2862322"/>
          </a:xfrm>
          <a:prstGeom prst="rect">
            <a:avLst/>
          </a:prstGeom>
          <a:solidFill>
            <a:schemeClr val="bg2">
              <a:lumMod val="75000"/>
            </a:schemeClr>
          </a:solidFill>
        </p:spPr>
        <p:txBody>
          <a:bodyPr wrap="square" rtlCol="0">
            <a:spAutoFit/>
          </a:bodyPr>
          <a:lstStyle/>
          <a:p>
            <a:pPr marL="285750" indent="-285750">
              <a:buFont typeface="Arial" panose="020B0604020202020204" pitchFamily="34" charset="0"/>
              <a:buChar char="•"/>
            </a:pPr>
            <a:r>
              <a:rPr lang="en-US" b="1" dirty="0" smtClean="0">
                <a:solidFill>
                  <a:schemeClr val="bg1"/>
                </a:solidFill>
              </a:rPr>
              <a:t>High level of research on food production and technology</a:t>
            </a:r>
          </a:p>
          <a:p>
            <a:pPr marL="285750" indent="-285750">
              <a:buFont typeface="Arial" panose="020B0604020202020204" pitchFamily="34" charset="0"/>
              <a:buChar char="•"/>
            </a:pPr>
            <a:r>
              <a:rPr lang="en-US" b="1" dirty="0" smtClean="0">
                <a:solidFill>
                  <a:schemeClr val="bg1"/>
                </a:solidFill>
              </a:rPr>
              <a:t>Strong local support (Region)</a:t>
            </a:r>
          </a:p>
          <a:p>
            <a:pPr marL="285750" indent="-285750">
              <a:buFont typeface="Arial" panose="020B0604020202020204" pitchFamily="34" charset="0"/>
              <a:buChar char="•"/>
            </a:pPr>
            <a:r>
              <a:rPr lang="en-US" b="1" dirty="0" smtClean="0">
                <a:solidFill>
                  <a:schemeClr val="bg1"/>
                </a:solidFill>
              </a:rPr>
              <a:t>Good connection with food companies</a:t>
            </a:r>
          </a:p>
          <a:p>
            <a:pPr marL="285750" indent="-285750">
              <a:buFont typeface="Arial" panose="020B0604020202020204" pitchFamily="34" charset="0"/>
              <a:buChar char="•"/>
            </a:pPr>
            <a:r>
              <a:rPr lang="en-US" b="1" dirty="0" smtClean="0">
                <a:solidFill>
                  <a:schemeClr val="bg1"/>
                </a:solidFill>
              </a:rPr>
              <a:t>Strong connection with clinical departments ,human research center and veterinary school  (big animal models)</a:t>
            </a:r>
          </a:p>
          <a:p>
            <a:pPr marL="285750" indent="-285750">
              <a:buFont typeface="Arial" panose="020B0604020202020204" pitchFamily="34" charset="0"/>
              <a:buChar char="•"/>
            </a:pPr>
            <a:endParaRPr lang="en-US" b="1" dirty="0">
              <a:solidFill>
                <a:schemeClr val="bg1"/>
              </a:solidFill>
            </a:endParaRPr>
          </a:p>
        </p:txBody>
      </p:sp>
      <p:sp>
        <p:nvSpPr>
          <p:cNvPr id="7" name="ZoneTexte 6"/>
          <p:cNvSpPr txBox="1"/>
          <p:nvPr/>
        </p:nvSpPr>
        <p:spPr>
          <a:xfrm>
            <a:off x="6504865" y="1624084"/>
            <a:ext cx="3115955" cy="2031325"/>
          </a:xfrm>
          <a:prstGeom prst="rect">
            <a:avLst/>
          </a:prstGeom>
          <a:solidFill>
            <a:schemeClr val="accent2">
              <a:lumMod val="60000"/>
              <a:lumOff val="40000"/>
            </a:schemeClr>
          </a:solidFill>
        </p:spPr>
        <p:txBody>
          <a:bodyPr wrap="square" rtlCol="0">
            <a:spAutoFit/>
          </a:bodyPr>
          <a:lstStyle/>
          <a:p>
            <a:pPr marL="285750" indent="-285750">
              <a:buFont typeface="Arial" panose="020B0604020202020204" pitchFamily="34" charset="0"/>
              <a:buChar char="•"/>
            </a:pPr>
            <a:r>
              <a:rPr lang="en-US" b="1" dirty="0" smtClean="0"/>
              <a:t>New network</a:t>
            </a:r>
          </a:p>
          <a:p>
            <a:pPr marL="285750" indent="-285750">
              <a:buFont typeface="Arial" panose="020B0604020202020204" pitchFamily="34" charset="0"/>
              <a:buChar char="•"/>
            </a:pPr>
            <a:r>
              <a:rPr lang="en-US" b="1" dirty="0" smtClean="0"/>
              <a:t>Number of topics ?</a:t>
            </a:r>
          </a:p>
          <a:p>
            <a:pPr marL="285750" indent="-285750">
              <a:buFont typeface="Arial" panose="020B0604020202020204" pitchFamily="34" charset="0"/>
              <a:buChar char="•"/>
            </a:pPr>
            <a:r>
              <a:rPr lang="en-US" b="1" dirty="0" smtClean="0"/>
              <a:t>CRNH has no grant to support its strategy</a:t>
            </a:r>
          </a:p>
          <a:p>
            <a:pPr marL="285750" indent="-285750">
              <a:buFont typeface="Arial" panose="020B0604020202020204" pitchFamily="34" charset="0"/>
              <a:buChar char="•"/>
            </a:pPr>
            <a:r>
              <a:rPr lang="en-US" b="1" dirty="0" smtClean="0"/>
              <a:t>Little very high rank publications</a:t>
            </a:r>
          </a:p>
          <a:p>
            <a:pPr marL="285750" indent="-285750">
              <a:buFont typeface="Arial" panose="020B0604020202020204" pitchFamily="34" charset="0"/>
              <a:buChar char="•"/>
            </a:pPr>
            <a:r>
              <a:rPr lang="en-US" b="1" dirty="0" smtClean="0"/>
              <a:t>Number of clinical trials </a:t>
            </a:r>
            <a:endParaRPr lang="en-US" b="1" dirty="0"/>
          </a:p>
        </p:txBody>
      </p:sp>
      <p:sp>
        <p:nvSpPr>
          <p:cNvPr id="9" name="ZoneTexte 8"/>
          <p:cNvSpPr txBox="1"/>
          <p:nvPr/>
        </p:nvSpPr>
        <p:spPr>
          <a:xfrm>
            <a:off x="6550926" y="3718679"/>
            <a:ext cx="3053688" cy="2862322"/>
          </a:xfrm>
          <a:prstGeom prst="rect">
            <a:avLst/>
          </a:prstGeom>
          <a:solidFill>
            <a:schemeClr val="accent3">
              <a:lumMod val="75000"/>
            </a:schemeClr>
          </a:solidFill>
        </p:spPr>
        <p:txBody>
          <a:bodyPr wrap="square" rtlCol="0">
            <a:spAutoFit/>
          </a:bodyPr>
          <a:lstStyle/>
          <a:p>
            <a:pPr marL="285750" indent="-285750">
              <a:buFont typeface="Arial" panose="020B0604020202020204" pitchFamily="34" charset="0"/>
              <a:buChar char="•"/>
            </a:pPr>
            <a:r>
              <a:rPr lang="en-US" b="1" dirty="0" smtClean="0">
                <a:solidFill>
                  <a:schemeClr val="bg1"/>
                </a:solidFill>
              </a:rPr>
              <a:t>Not identify  in EEC networks</a:t>
            </a:r>
          </a:p>
          <a:p>
            <a:pPr marL="285750" indent="-285750">
              <a:buFont typeface="Arial" panose="020B0604020202020204" pitchFamily="34" charset="0"/>
              <a:buChar char="•"/>
            </a:pPr>
            <a:r>
              <a:rPr lang="en-US" b="1" dirty="0" smtClean="0">
                <a:solidFill>
                  <a:schemeClr val="bg1"/>
                </a:solidFill>
              </a:rPr>
              <a:t>Not involved in EEC research programs</a:t>
            </a:r>
          </a:p>
          <a:p>
            <a:pPr marL="285750" indent="-285750">
              <a:buFont typeface="Arial" panose="020B0604020202020204" pitchFamily="34" charset="0"/>
              <a:buChar char="•"/>
            </a:pPr>
            <a:r>
              <a:rPr lang="en-US" b="1" dirty="0" smtClean="0">
                <a:solidFill>
                  <a:schemeClr val="bg1"/>
                </a:solidFill>
              </a:rPr>
              <a:t>Little success in the national program “Investment for the future</a:t>
            </a:r>
            <a:r>
              <a:rPr lang="en-US" b="1" dirty="0" smtClean="0">
                <a:solidFill>
                  <a:schemeClr val="bg1"/>
                </a:solidFill>
              </a:rPr>
              <a:t>”</a:t>
            </a:r>
            <a:endParaRPr lang="en-US" b="1" dirty="0" smtClean="0">
              <a:solidFill>
                <a:schemeClr val="bg1"/>
              </a:solidFill>
            </a:endParaRPr>
          </a:p>
          <a:p>
            <a:endParaRPr lang="en-US" b="1" dirty="0" smtClean="0">
              <a:solidFill>
                <a:schemeClr val="bg1"/>
              </a:solidFill>
            </a:endParaRPr>
          </a:p>
          <a:p>
            <a:endParaRPr lang="en-US" b="1" dirty="0">
              <a:solidFill>
                <a:schemeClr val="bg1"/>
              </a:solidFill>
            </a:endParaRPr>
          </a:p>
        </p:txBody>
      </p:sp>
      <p:sp>
        <p:nvSpPr>
          <p:cNvPr id="10" name="ZoneTexte 9"/>
          <p:cNvSpPr txBox="1"/>
          <p:nvPr/>
        </p:nvSpPr>
        <p:spPr>
          <a:xfrm>
            <a:off x="4368990" y="354843"/>
            <a:ext cx="2380780" cy="646331"/>
          </a:xfrm>
          <a:prstGeom prst="rect">
            <a:avLst/>
          </a:prstGeom>
          <a:noFill/>
        </p:spPr>
        <p:txBody>
          <a:bodyPr wrap="none" rtlCol="0">
            <a:spAutoFit/>
          </a:bodyPr>
          <a:lstStyle/>
          <a:p>
            <a:r>
              <a:rPr lang="fr-FR" sz="3600" b="1" dirty="0" smtClean="0">
                <a:solidFill>
                  <a:schemeClr val="accent1"/>
                </a:solidFill>
              </a:rPr>
              <a:t>Conclusion </a:t>
            </a:r>
            <a:endParaRPr lang="fr-FR" sz="3600" b="1" dirty="0">
              <a:solidFill>
                <a:schemeClr val="accent1"/>
              </a:solidFill>
            </a:endParaRPr>
          </a:p>
        </p:txBody>
      </p:sp>
      <p:pic>
        <p:nvPicPr>
          <p:cNvPr id="8" name="Image 7"/>
          <p:cNvPicPr/>
          <p:nvPr/>
        </p:nvPicPr>
        <p:blipFill>
          <a:blip r:embed="rId3">
            <a:extLst>
              <a:ext uri="{28A0092B-C50C-407E-A947-70E740481C1C}">
                <a14:useLocalDpi xmlns:a14="http://schemas.microsoft.com/office/drawing/2010/main" val="0"/>
              </a:ext>
            </a:extLst>
          </a:blip>
          <a:stretch>
            <a:fillRect/>
          </a:stretch>
        </p:blipFill>
        <p:spPr>
          <a:xfrm>
            <a:off x="2546071" y="1575284"/>
            <a:ext cx="7206211" cy="5005717"/>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1000" fill="hold"/>
                                        <p:tgtEl>
                                          <p:spTgt spid="8"/>
                                        </p:tgtEl>
                                        <p:attrNameLst>
                                          <p:attrName>ppt_w</p:attrName>
                                        </p:attrNameLst>
                                      </p:cBhvr>
                                      <p:tavLst>
                                        <p:tav tm="0">
                                          <p:val>
                                            <p:fltVal val="0"/>
                                          </p:val>
                                        </p:tav>
                                        <p:tav tm="100000">
                                          <p:val>
                                            <p:strVal val="#ppt_w"/>
                                          </p:val>
                                        </p:tav>
                                      </p:tavLst>
                                    </p:anim>
                                    <p:anim calcmode="lin" valueType="num">
                                      <p:cBhvr>
                                        <p:cTn id="8" dur="1000" fill="hold"/>
                                        <p:tgtEl>
                                          <p:spTgt spid="8"/>
                                        </p:tgtEl>
                                        <p:attrNameLst>
                                          <p:attrName>ppt_h</p:attrName>
                                        </p:attrNameLst>
                                      </p:cBhvr>
                                      <p:tavLst>
                                        <p:tav tm="0">
                                          <p:val>
                                            <p:fltVal val="0"/>
                                          </p:val>
                                        </p:tav>
                                        <p:tav tm="100000">
                                          <p:val>
                                            <p:strVal val="#ppt_h"/>
                                          </p:val>
                                        </p:tav>
                                      </p:tavLst>
                                    </p:anim>
                                    <p:anim calcmode="lin" valueType="num">
                                      <p:cBhvr>
                                        <p:cTn id="9" dur="1000" fill="hold"/>
                                        <p:tgtEl>
                                          <p:spTgt spid="8"/>
                                        </p:tgtEl>
                                        <p:attrNameLst>
                                          <p:attrName>style.rotation</p:attrName>
                                        </p:attrNameLst>
                                      </p:cBhvr>
                                      <p:tavLst>
                                        <p:tav tm="0">
                                          <p:val>
                                            <p:fltVal val="90"/>
                                          </p:val>
                                        </p:tav>
                                        <p:tav tm="100000">
                                          <p:val>
                                            <p:fltVal val="0"/>
                                          </p:val>
                                        </p:tav>
                                      </p:tavLst>
                                    </p:anim>
                                    <p:animEffect transition="in" filter="fade">
                                      <p:cBhvr>
                                        <p:cTn id="10"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re 1"/>
          <p:cNvSpPr>
            <a:spLocks noGrp="1"/>
          </p:cNvSpPr>
          <p:nvPr>
            <p:ph type="title"/>
          </p:nvPr>
        </p:nvSpPr>
        <p:spPr>
          <a:xfrm>
            <a:off x="3782870" y="44624"/>
            <a:ext cx="4513405" cy="1143000"/>
          </a:xfrm>
        </p:spPr>
        <p:txBody>
          <a:bodyPr/>
          <a:lstStyle/>
          <a:p>
            <a:r>
              <a:rPr lang="en-US" b="1" dirty="0" smtClean="0">
                <a:solidFill>
                  <a:schemeClr val="accent1">
                    <a:lumMod val="75000"/>
                  </a:schemeClr>
                </a:solidFill>
              </a:rPr>
              <a:t>History (1)</a:t>
            </a:r>
            <a:endParaRPr lang="en-US" b="1" dirty="0">
              <a:solidFill>
                <a:schemeClr val="accent1">
                  <a:lumMod val="75000"/>
                </a:schemeClr>
              </a:solidFill>
            </a:endParaRPr>
          </a:p>
        </p:txBody>
      </p:sp>
      <p:sp>
        <p:nvSpPr>
          <p:cNvPr id="3" name="ZoneTexte 2"/>
          <p:cNvSpPr txBox="1"/>
          <p:nvPr/>
        </p:nvSpPr>
        <p:spPr>
          <a:xfrm>
            <a:off x="389382" y="1635726"/>
            <a:ext cx="9232289" cy="4585871"/>
          </a:xfrm>
          <a:prstGeom prst="rect">
            <a:avLst/>
          </a:prstGeom>
          <a:noFill/>
        </p:spPr>
        <p:txBody>
          <a:bodyPr wrap="square" rtlCol="0">
            <a:spAutoFit/>
          </a:bodyPr>
          <a:lstStyle/>
          <a:p>
            <a:pPr marL="457200" indent="-457200">
              <a:buFont typeface="Wingdings" panose="05000000000000000000" pitchFamily="2" charset="2"/>
              <a:buChar char="v"/>
            </a:pPr>
            <a:r>
              <a:rPr lang="en-US" sz="2400" b="1" dirty="0" smtClean="0">
                <a:solidFill>
                  <a:srgbClr val="FF0000"/>
                </a:solidFill>
              </a:rPr>
              <a:t>Early 90s : join venture between INRA and Nantes University Hospital</a:t>
            </a:r>
          </a:p>
          <a:p>
            <a:pPr marL="800100" lvl="1" indent="-342900">
              <a:buFont typeface="Wingdings" panose="05000000000000000000" pitchFamily="2" charset="2"/>
              <a:buChar char="ü"/>
            </a:pPr>
            <a:r>
              <a:rPr lang="en-US" sz="2000" b="1" i="1" dirty="0" smtClean="0"/>
              <a:t>Natural or transformed carbohydrates</a:t>
            </a:r>
          </a:p>
          <a:p>
            <a:pPr marL="800100" lvl="1" indent="-342900">
              <a:buFont typeface="Wingdings" panose="05000000000000000000" pitchFamily="2" charset="2"/>
              <a:buChar char="ü"/>
            </a:pPr>
            <a:r>
              <a:rPr lang="en-US" sz="2000" b="1" i="1" dirty="0" smtClean="0"/>
              <a:t>GI track and metabolism (Short chain fatty acids)</a:t>
            </a:r>
          </a:p>
          <a:p>
            <a:pPr marL="800100" lvl="1" indent="-342900">
              <a:buFont typeface="Wingdings" panose="05000000000000000000" pitchFamily="2" charset="2"/>
              <a:buChar char="ü"/>
            </a:pPr>
            <a:r>
              <a:rPr lang="en-US" sz="2000" b="1" i="1" dirty="0" smtClean="0"/>
              <a:t>Human studies (GI motility, stable isotope turnover, indirect </a:t>
            </a:r>
            <a:r>
              <a:rPr lang="en-US" sz="2000" b="1" i="1" dirty="0" err="1" smtClean="0"/>
              <a:t>calorimetry</a:t>
            </a:r>
            <a:r>
              <a:rPr lang="en-US" sz="2000" b="1" i="1" dirty="0" smtClean="0"/>
              <a:t>,…)</a:t>
            </a:r>
          </a:p>
          <a:p>
            <a:pPr marL="800100" lvl="1" indent="-342900">
              <a:buFont typeface="Wingdings" panose="05000000000000000000" pitchFamily="2" charset="2"/>
              <a:buChar char="ü"/>
            </a:pPr>
            <a:r>
              <a:rPr lang="en-US" sz="2000" b="1" i="1" dirty="0" smtClean="0"/>
              <a:t>1 INRA (food oriented) and 1 University (medicine oriented) research units  </a:t>
            </a:r>
          </a:p>
          <a:p>
            <a:pPr marL="457200" indent="-457200">
              <a:buFont typeface="Wingdings" panose="05000000000000000000" pitchFamily="2" charset="2"/>
              <a:buChar char="v"/>
            </a:pPr>
            <a:r>
              <a:rPr lang="en-US" sz="2400" b="1" dirty="0" smtClean="0">
                <a:solidFill>
                  <a:srgbClr val="FF0000"/>
                </a:solidFill>
              </a:rPr>
              <a:t>1994 </a:t>
            </a:r>
            <a:r>
              <a:rPr lang="en-US" sz="2400" b="1" dirty="0" smtClean="0">
                <a:solidFill>
                  <a:srgbClr val="FF0000"/>
                </a:solidFill>
              </a:rPr>
              <a:t>: Creation of the </a:t>
            </a:r>
            <a:r>
              <a:rPr lang="en-US" sz="2400" b="1" dirty="0" smtClean="0">
                <a:solidFill>
                  <a:srgbClr val="FF0000"/>
                </a:solidFill>
              </a:rPr>
              <a:t>“legal” </a:t>
            </a:r>
            <a:r>
              <a:rPr lang="en-US" sz="2400" b="1" dirty="0" smtClean="0">
                <a:solidFill>
                  <a:srgbClr val="FF0000"/>
                </a:solidFill>
              </a:rPr>
              <a:t>form of the Nantes CRNH</a:t>
            </a:r>
          </a:p>
          <a:p>
            <a:pPr marL="800100" lvl="1" indent="-342900">
              <a:buFont typeface="Wingdings" panose="05000000000000000000" pitchFamily="2" charset="2"/>
              <a:buChar char="ü"/>
            </a:pPr>
            <a:r>
              <a:rPr lang="en-US" sz="2000" b="1" i="1" dirty="0" smtClean="0"/>
              <a:t>Less food </a:t>
            </a:r>
            <a:r>
              <a:rPr lang="en-US" sz="2000" b="1" i="1" dirty="0" smtClean="0"/>
              <a:t>science </a:t>
            </a:r>
            <a:r>
              <a:rPr lang="en-US" sz="2000" b="1" i="1" dirty="0" smtClean="0"/>
              <a:t>and </a:t>
            </a:r>
            <a:r>
              <a:rPr lang="en-US" sz="2000" b="1" i="1" dirty="0" smtClean="0"/>
              <a:t>increase of basic </a:t>
            </a:r>
            <a:r>
              <a:rPr lang="en-US" sz="2000" b="1" i="1" dirty="0" smtClean="0"/>
              <a:t>science</a:t>
            </a:r>
            <a:endParaRPr lang="en-US" sz="2000" b="1" i="1" dirty="0" smtClean="0"/>
          </a:p>
          <a:p>
            <a:pPr marL="800100" lvl="1" indent="-342900">
              <a:buFont typeface="Wingdings" panose="05000000000000000000" pitchFamily="2" charset="2"/>
              <a:buChar char="ü"/>
            </a:pPr>
            <a:r>
              <a:rPr lang="en-US" sz="2000" b="1" i="1" dirty="0" smtClean="0"/>
              <a:t>Strong emphasis on the GI track</a:t>
            </a:r>
          </a:p>
          <a:p>
            <a:pPr marL="800100" lvl="1" indent="-342900">
              <a:buFont typeface="Wingdings" panose="05000000000000000000" pitchFamily="2" charset="2"/>
              <a:buChar char="ü"/>
            </a:pPr>
            <a:r>
              <a:rPr lang="en-US" sz="2000" b="1" i="1" dirty="0" smtClean="0"/>
              <a:t>Colonic fermentation and SCFA </a:t>
            </a:r>
          </a:p>
          <a:p>
            <a:pPr marL="800100" lvl="1" indent="-342900">
              <a:buFont typeface="Wingdings" panose="05000000000000000000" pitchFamily="2" charset="2"/>
              <a:buChar char="ü"/>
            </a:pPr>
            <a:r>
              <a:rPr lang="en-US" sz="2000" b="1" i="1" dirty="0" smtClean="0"/>
              <a:t>Good connection with the veterinary school</a:t>
            </a:r>
          </a:p>
          <a:p>
            <a:pPr marL="800100" lvl="1" indent="-342900">
              <a:buFont typeface="Wingdings" panose="05000000000000000000" pitchFamily="2" charset="2"/>
              <a:buChar char="ü"/>
            </a:pPr>
            <a:r>
              <a:rPr lang="en-US" sz="2000" b="1" i="1" dirty="0" smtClean="0"/>
              <a:t>Creation of </a:t>
            </a:r>
            <a:r>
              <a:rPr lang="en-US" sz="2000" b="1" i="1" dirty="0" err="1" smtClean="0"/>
              <a:t>Biofortis</a:t>
            </a:r>
            <a:r>
              <a:rPr lang="en-US" sz="2000" b="1" i="1" dirty="0" smtClean="0"/>
              <a:t> (clinical trial start-up)</a:t>
            </a:r>
          </a:p>
          <a:p>
            <a:pPr marL="800100" lvl="1" indent="-342900">
              <a:buFont typeface="Wingdings" panose="05000000000000000000" pitchFamily="2" charset="2"/>
              <a:buChar char="ü"/>
            </a:pPr>
            <a:r>
              <a:rPr lang="en-US" sz="2000" b="1" i="1" dirty="0" smtClean="0"/>
              <a:t>1 INRA and 1 University research units</a:t>
            </a:r>
          </a:p>
          <a:p>
            <a:pPr marL="800100" lvl="1" indent="-342900">
              <a:buFont typeface="Wingdings" panose="05000000000000000000" pitchFamily="2" charset="2"/>
              <a:buChar char="ü"/>
            </a:pPr>
            <a:r>
              <a:rPr lang="fr-FR" sz="2000" b="1" i="1" dirty="0" err="1" smtClean="0"/>
              <a:t>Strong</a:t>
            </a:r>
            <a:r>
              <a:rPr lang="fr-FR" sz="2000" b="1" i="1" dirty="0" smtClean="0"/>
              <a:t> supports by « </a:t>
            </a:r>
            <a:r>
              <a:rPr lang="fr-FR" sz="2000" b="1" i="1" dirty="0" err="1" smtClean="0"/>
              <a:t>Region</a:t>
            </a:r>
            <a:r>
              <a:rPr lang="fr-FR" sz="2000" b="1" i="1" dirty="0" smtClean="0"/>
              <a:t> des Pays de Loire »</a:t>
            </a:r>
            <a:endParaRPr lang="en-US" sz="2000" b="1" i="1" dirty="0" smtClean="0"/>
          </a:p>
        </p:txBody>
      </p:sp>
      <p:pic>
        <p:nvPicPr>
          <p:cNvPr id="4" name="Image 6" descr="IMG_2651.jpg"/>
          <p:cNvPicPr>
            <a:picLocks noChangeAspect="1"/>
          </p:cNvPicPr>
          <p:nvPr/>
        </p:nvPicPr>
        <p:blipFill>
          <a:blip r:embed="rId3" cstate="print"/>
          <a:srcRect/>
          <a:stretch>
            <a:fillRect/>
          </a:stretch>
        </p:blipFill>
        <p:spPr bwMode="auto">
          <a:xfrm>
            <a:off x="8239518" y="35480"/>
            <a:ext cx="1562850" cy="1172138"/>
          </a:xfrm>
          <a:prstGeom prst="rect">
            <a:avLst/>
          </a:prstGeom>
          <a:noFill/>
          <a:ln w="9525">
            <a:noFill/>
            <a:miter lim="800000"/>
            <a:headEnd/>
            <a:tailEnd/>
          </a:ln>
        </p:spPr>
      </p:pic>
      <p:pic>
        <p:nvPicPr>
          <p:cNvPr id="5"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199938" y="4531831"/>
            <a:ext cx="774700" cy="1090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42595211"/>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re 1"/>
          <p:cNvSpPr>
            <a:spLocks noGrp="1"/>
          </p:cNvSpPr>
          <p:nvPr>
            <p:ph type="title"/>
          </p:nvPr>
        </p:nvSpPr>
        <p:spPr>
          <a:xfrm>
            <a:off x="3782870" y="44624"/>
            <a:ext cx="4513405" cy="1143000"/>
          </a:xfrm>
        </p:spPr>
        <p:txBody>
          <a:bodyPr/>
          <a:lstStyle/>
          <a:p>
            <a:r>
              <a:rPr lang="en-US" b="1" dirty="0" smtClean="0">
                <a:solidFill>
                  <a:schemeClr val="accent1">
                    <a:lumMod val="75000"/>
                  </a:schemeClr>
                </a:solidFill>
              </a:rPr>
              <a:t>History (2)</a:t>
            </a:r>
            <a:endParaRPr lang="en-US" b="1" dirty="0">
              <a:solidFill>
                <a:schemeClr val="accent1">
                  <a:lumMod val="75000"/>
                </a:schemeClr>
              </a:solidFill>
            </a:endParaRPr>
          </a:p>
        </p:txBody>
      </p:sp>
      <p:sp>
        <p:nvSpPr>
          <p:cNvPr id="3" name="ZoneTexte 2"/>
          <p:cNvSpPr txBox="1"/>
          <p:nvPr/>
        </p:nvSpPr>
        <p:spPr>
          <a:xfrm>
            <a:off x="0" y="1618508"/>
            <a:ext cx="9659849" cy="5478423"/>
          </a:xfrm>
          <a:prstGeom prst="rect">
            <a:avLst/>
          </a:prstGeom>
          <a:noFill/>
        </p:spPr>
        <p:txBody>
          <a:bodyPr wrap="square" rtlCol="0">
            <a:spAutoFit/>
          </a:bodyPr>
          <a:lstStyle/>
          <a:p>
            <a:pPr marL="285750" indent="-285750">
              <a:buFont typeface="Arial" panose="020B0604020202020204" pitchFamily="34" charset="0"/>
              <a:buChar char="•"/>
            </a:pPr>
            <a:r>
              <a:rPr lang="en-US" sz="2400" b="1" dirty="0" smtClean="0">
                <a:solidFill>
                  <a:srgbClr val="FF0000"/>
                </a:solidFill>
              </a:rPr>
              <a:t>2000s : Creation of basic science research units</a:t>
            </a:r>
          </a:p>
          <a:p>
            <a:pPr marL="742950" lvl="1" indent="-285750">
              <a:buFont typeface="Arial" panose="020B0604020202020204" pitchFamily="34" charset="0"/>
              <a:buChar char="•"/>
            </a:pPr>
            <a:r>
              <a:rPr lang="en-US" b="1" dirty="0" smtClean="0">
                <a:solidFill>
                  <a:prstClr val="black"/>
                </a:solidFill>
              </a:rPr>
              <a:t>INRA unit (PHAN) moved to the hospital and enhanced basic sciences and preterm infant studies</a:t>
            </a:r>
          </a:p>
          <a:p>
            <a:pPr marL="742950" lvl="1" indent="-285750">
              <a:buFont typeface="Arial" panose="020B0604020202020204" pitchFamily="34" charset="0"/>
              <a:buChar char="•"/>
            </a:pPr>
            <a:r>
              <a:rPr lang="en-US" b="1" dirty="0" smtClean="0">
                <a:solidFill>
                  <a:prstClr val="black"/>
                </a:solidFill>
              </a:rPr>
              <a:t>University unit was split in two </a:t>
            </a:r>
            <a:r>
              <a:rPr lang="en-US" b="1" dirty="0" err="1" smtClean="0">
                <a:solidFill>
                  <a:prstClr val="black"/>
                </a:solidFill>
              </a:rPr>
              <a:t>Inserm</a:t>
            </a:r>
            <a:r>
              <a:rPr lang="en-US" b="1" dirty="0" smtClean="0">
                <a:solidFill>
                  <a:prstClr val="black"/>
                </a:solidFill>
              </a:rPr>
              <a:t> teams (GI and lipids)</a:t>
            </a:r>
          </a:p>
          <a:p>
            <a:pPr marL="742950" lvl="1" indent="-285750">
              <a:buFont typeface="Arial" panose="020B0604020202020204" pitchFamily="34" charset="0"/>
              <a:buChar char="•"/>
            </a:pPr>
            <a:r>
              <a:rPr lang="en-US" b="1" dirty="0" smtClean="0">
                <a:solidFill>
                  <a:prstClr val="black"/>
                </a:solidFill>
              </a:rPr>
              <a:t>Strong link with the vet school (associate member of the CRNH)</a:t>
            </a:r>
          </a:p>
          <a:p>
            <a:pPr marL="742950" lvl="1" indent="-285750">
              <a:buFont typeface="Arial" panose="020B0604020202020204" pitchFamily="34" charset="0"/>
              <a:buChar char="•"/>
            </a:pPr>
            <a:r>
              <a:rPr lang="en-US" b="1" dirty="0" smtClean="0">
                <a:solidFill>
                  <a:prstClr val="black"/>
                </a:solidFill>
              </a:rPr>
              <a:t>First connections with Angers (</a:t>
            </a:r>
            <a:r>
              <a:rPr lang="en-US" b="1" dirty="0" err="1" smtClean="0">
                <a:solidFill>
                  <a:prstClr val="black"/>
                </a:solidFill>
              </a:rPr>
              <a:t>Inserm</a:t>
            </a:r>
            <a:r>
              <a:rPr lang="en-US" b="1" dirty="0" smtClean="0">
                <a:solidFill>
                  <a:prstClr val="black"/>
                </a:solidFill>
              </a:rPr>
              <a:t>)</a:t>
            </a:r>
          </a:p>
          <a:p>
            <a:pPr marL="285750" indent="-285750">
              <a:buFont typeface="Arial" panose="020B0604020202020204" pitchFamily="34" charset="0"/>
              <a:buChar char="•"/>
            </a:pPr>
            <a:r>
              <a:rPr lang="en-US" sz="2400" b="1" dirty="0" smtClean="0">
                <a:solidFill>
                  <a:srgbClr val="FF0000"/>
                </a:solidFill>
              </a:rPr>
              <a:t>2012 : Organization of a research unit network in the “West”</a:t>
            </a:r>
          </a:p>
          <a:p>
            <a:pPr marL="742950" lvl="1" indent="-285750">
              <a:buFont typeface="Arial" panose="020B0604020202020204" pitchFamily="34" charset="0"/>
              <a:buChar char="•"/>
            </a:pPr>
            <a:r>
              <a:rPr lang="en-US" b="1" dirty="0" smtClean="0">
                <a:solidFill>
                  <a:prstClr val="black"/>
                </a:solidFill>
              </a:rPr>
              <a:t>First meeting with INRA and </a:t>
            </a:r>
            <a:r>
              <a:rPr lang="en-US" b="1" dirty="0" err="1" smtClean="0">
                <a:solidFill>
                  <a:prstClr val="black"/>
                </a:solidFill>
              </a:rPr>
              <a:t>Inserm</a:t>
            </a:r>
            <a:r>
              <a:rPr lang="en-US" b="1" dirty="0" smtClean="0">
                <a:solidFill>
                  <a:prstClr val="black"/>
                </a:solidFill>
              </a:rPr>
              <a:t> units from Angers, Tours, Poitiers, Rennes, Brest, Rouen and Nantes. The goal was to reinforce connections and research quality and to enhance the success for grant hunting in France and EEC   </a:t>
            </a:r>
          </a:p>
          <a:p>
            <a:pPr marL="742950" lvl="1" indent="-285750">
              <a:buFont typeface="Arial" panose="020B0604020202020204" pitchFamily="34" charset="0"/>
              <a:buChar char="•"/>
            </a:pPr>
            <a:r>
              <a:rPr lang="en-US" b="1" dirty="0" smtClean="0">
                <a:solidFill>
                  <a:prstClr val="black"/>
                </a:solidFill>
              </a:rPr>
              <a:t>A national scientific committee strongly encouraged the interest of a nutrition research network in the « West » restricted to Rennes, Angers, Tours and Nantes. Four major research axes were selected. </a:t>
            </a:r>
          </a:p>
          <a:p>
            <a:pPr marL="285750" indent="-285750">
              <a:buFont typeface="Arial" panose="020B0604020202020204" pitchFamily="34" charset="0"/>
              <a:buChar char="•"/>
            </a:pPr>
            <a:r>
              <a:rPr lang="en-US" sz="2400" b="1" dirty="0" smtClean="0">
                <a:solidFill>
                  <a:srgbClr val="FF0000"/>
                </a:solidFill>
              </a:rPr>
              <a:t>2013 : Creation of the CRNH “</a:t>
            </a:r>
            <a:r>
              <a:rPr lang="en-US" sz="2400" b="1" dirty="0" err="1" smtClean="0">
                <a:solidFill>
                  <a:srgbClr val="FF0000"/>
                </a:solidFill>
              </a:rPr>
              <a:t>Ouest</a:t>
            </a:r>
            <a:r>
              <a:rPr lang="en-US" sz="2400" b="1" dirty="0" smtClean="0">
                <a:solidFill>
                  <a:srgbClr val="FF0000"/>
                </a:solidFill>
              </a:rPr>
              <a:t>” </a:t>
            </a:r>
          </a:p>
          <a:p>
            <a:pPr marL="742950" lvl="1" indent="-285750">
              <a:buFont typeface="Arial" panose="020B0604020202020204" pitchFamily="34" charset="0"/>
              <a:buChar char="•"/>
            </a:pPr>
            <a:r>
              <a:rPr lang="en-US" sz="1600" b="1" dirty="0" smtClean="0">
                <a:solidFill>
                  <a:prstClr val="black"/>
                </a:solidFill>
              </a:rPr>
              <a:t>  </a:t>
            </a:r>
            <a:r>
              <a:rPr lang="en-US" b="1" dirty="0" smtClean="0">
                <a:solidFill>
                  <a:prstClr val="black"/>
                </a:solidFill>
              </a:rPr>
              <a:t>Administrative organization </a:t>
            </a:r>
          </a:p>
          <a:p>
            <a:pPr marL="742950" lvl="1" indent="-285750">
              <a:buFont typeface="Arial" panose="020B0604020202020204" pitchFamily="34" charset="0"/>
              <a:buChar char="•"/>
            </a:pPr>
            <a:r>
              <a:rPr lang="en-US" b="1" dirty="0" smtClean="0">
                <a:solidFill>
                  <a:prstClr val="black"/>
                </a:solidFill>
              </a:rPr>
              <a:t>1</a:t>
            </a:r>
            <a:r>
              <a:rPr lang="en-US" b="1" baseline="30000" dirty="0" smtClean="0">
                <a:solidFill>
                  <a:prstClr val="black"/>
                </a:solidFill>
              </a:rPr>
              <a:t>st</a:t>
            </a:r>
            <a:r>
              <a:rPr lang="en-US" b="1" dirty="0" smtClean="0">
                <a:solidFill>
                  <a:prstClr val="black"/>
                </a:solidFill>
              </a:rPr>
              <a:t> scientific workshop to organize the international scientific evaluation and to define strategies for scientific enhancement and </a:t>
            </a:r>
            <a:r>
              <a:rPr lang="en-US" b="1" dirty="0" smtClean="0">
                <a:solidFill>
                  <a:prstClr val="black"/>
                </a:solidFill>
              </a:rPr>
              <a:t>to increase </a:t>
            </a:r>
            <a:r>
              <a:rPr lang="en-US" b="1" dirty="0" smtClean="0">
                <a:solidFill>
                  <a:prstClr val="black"/>
                </a:solidFill>
              </a:rPr>
              <a:t>contacts with local state organizations giving financial supports. </a:t>
            </a:r>
            <a:endParaRPr lang="en-US" sz="1600" b="1" dirty="0">
              <a:solidFill>
                <a:prstClr val="black"/>
              </a:solidFill>
            </a:endParaRPr>
          </a:p>
        </p:txBody>
      </p:sp>
    </p:spTree>
    <p:extLst>
      <p:ext uri="{BB962C8B-B14F-4D97-AF65-F5344CB8AC3E}">
        <p14:creationId xmlns:p14="http://schemas.microsoft.com/office/powerpoint/2010/main" val="222404441"/>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re 1"/>
          <p:cNvSpPr>
            <a:spLocks noGrp="1"/>
          </p:cNvSpPr>
          <p:nvPr>
            <p:ph type="title"/>
          </p:nvPr>
        </p:nvSpPr>
        <p:spPr>
          <a:xfrm>
            <a:off x="2436877" y="126920"/>
            <a:ext cx="7266051" cy="1143000"/>
          </a:xfrm>
        </p:spPr>
        <p:txBody>
          <a:bodyPr>
            <a:normAutofit fontScale="90000"/>
          </a:bodyPr>
          <a:lstStyle/>
          <a:p>
            <a:r>
              <a:rPr lang="en-US" b="1" dirty="0" smtClean="0">
                <a:solidFill>
                  <a:schemeClr val="accent1">
                    <a:lumMod val="75000"/>
                  </a:schemeClr>
                </a:solidFill>
              </a:rPr>
              <a:t>Why </a:t>
            </a:r>
            <a:r>
              <a:rPr lang="en-US" b="1" dirty="0" smtClean="0">
                <a:solidFill>
                  <a:schemeClr val="accent1">
                    <a:lumMod val="75000"/>
                  </a:schemeClr>
                </a:solidFill>
              </a:rPr>
              <a:t>Nantes’ </a:t>
            </a:r>
            <a:r>
              <a:rPr lang="en-US" b="1" dirty="0" smtClean="0">
                <a:solidFill>
                  <a:schemeClr val="accent1">
                    <a:lumMod val="75000"/>
                  </a:schemeClr>
                </a:solidFill>
              </a:rPr>
              <a:t>CRNH became CRNH </a:t>
            </a:r>
            <a:r>
              <a:rPr lang="en-US" b="1" dirty="0" smtClean="0">
                <a:solidFill>
                  <a:schemeClr val="accent1">
                    <a:lumMod val="75000"/>
                  </a:schemeClr>
                </a:solidFill>
              </a:rPr>
              <a:t>“</a:t>
            </a:r>
            <a:r>
              <a:rPr lang="en-US" b="1" dirty="0" err="1" smtClean="0">
                <a:solidFill>
                  <a:schemeClr val="accent1">
                    <a:lumMod val="75000"/>
                  </a:schemeClr>
                </a:solidFill>
              </a:rPr>
              <a:t>Ouest</a:t>
            </a:r>
            <a:r>
              <a:rPr lang="en-US" b="1" dirty="0" smtClean="0">
                <a:solidFill>
                  <a:schemeClr val="accent1">
                    <a:lumMod val="75000"/>
                  </a:schemeClr>
                </a:solidFill>
              </a:rPr>
              <a:t>” </a:t>
            </a:r>
            <a:r>
              <a:rPr lang="en-US" b="1" dirty="0" smtClean="0">
                <a:solidFill>
                  <a:schemeClr val="accent1">
                    <a:lumMod val="75000"/>
                  </a:schemeClr>
                </a:solidFill>
              </a:rPr>
              <a:t>?</a:t>
            </a:r>
            <a:endParaRPr lang="en-US" b="1" dirty="0">
              <a:solidFill>
                <a:schemeClr val="accent1">
                  <a:lumMod val="75000"/>
                </a:schemeClr>
              </a:solidFill>
            </a:endParaRPr>
          </a:p>
        </p:txBody>
      </p:sp>
      <p:grpSp>
        <p:nvGrpSpPr>
          <p:cNvPr id="12" name="Groupe 11"/>
          <p:cNvGrpSpPr/>
          <p:nvPr/>
        </p:nvGrpSpPr>
        <p:grpSpPr>
          <a:xfrm>
            <a:off x="4734306" y="1500113"/>
            <a:ext cx="5052061" cy="5184153"/>
            <a:chOff x="5093209" y="1344663"/>
            <a:chExt cx="6355080" cy="5280041"/>
          </a:xfrm>
        </p:grpSpPr>
        <p:pic>
          <p:nvPicPr>
            <p:cNvPr id="2050" name="Picture 2" descr="Carte de France Ville"/>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2950" b="47322"/>
            <a:stretch/>
          </p:blipFill>
          <p:spPr bwMode="auto">
            <a:xfrm>
              <a:off x="5093209" y="1344663"/>
              <a:ext cx="6355080" cy="5280041"/>
            </a:xfrm>
            <a:prstGeom prst="rect">
              <a:avLst/>
            </a:prstGeom>
            <a:noFill/>
            <a:extLst>
              <a:ext uri="{909E8E84-426E-40DD-AFC4-6F175D3DCCD1}">
                <a14:hiddenFill xmlns:a14="http://schemas.microsoft.com/office/drawing/2010/main">
                  <a:solidFill>
                    <a:srgbClr val="FFFFFF"/>
                  </a:solidFill>
                </a14:hiddenFill>
              </a:ext>
            </a:extLst>
          </p:spPr>
        </p:pic>
        <p:sp>
          <p:nvSpPr>
            <p:cNvPr id="11" name="Ellipse 10"/>
            <p:cNvSpPr/>
            <p:nvPr/>
          </p:nvSpPr>
          <p:spPr>
            <a:xfrm>
              <a:off x="7099564" y="4107113"/>
              <a:ext cx="667512" cy="54864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Ellipse 12"/>
            <p:cNvSpPr/>
            <p:nvPr/>
          </p:nvSpPr>
          <p:spPr>
            <a:xfrm>
              <a:off x="7099564" y="4812792"/>
              <a:ext cx="667512" cy="54864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Ellipse 13"/>
            <p:cNvSpPr/>
            <p:nvPr/>
          </p:nvSpPr>
          <p:spPr>
            <a:xfrm>
              <a:off x="7936993" y="4538472"/>
              <a:ext cx="667512" cy="54864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Ellipse 14"/>
            <p:cNvSpPr/>
            <p:nvPr/>
          </p:nvSpPr>
          <p:spPr>
            <a:xfrm>
              <a:off x="8641080" y="4782312"/>
              <a:ext cx="667512" cy="54864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6" name="ZoneTexte 15"/>
          <p:cNvSpPr txBox="1"/>
          <p:nvPr/>
        </p:nvSpPr>
        <p:spPr>
          <a:xfrm>
            <a:off x="330972" y="2005553"/>
            <a:ext cx="4578146" cy="4154984"/>
          </a:xfrm>
          <a:prstGeom prst="rect">
            <a:avLst/>
          </a:prstGeom>
          <a:noFill/>
        </p:spPr>
        <p:txBody>
          <a:bodyPr wrap="square" rtlCol="0">
            <a:spAutoFit/>
          </a:bodyPr>
          <a:lstStyle/>
          <a:p>
            <a:pPr marL="457200" indent="-457200">
              <a:buFont typeface="+mj-lt"/>
              <a:buAutoNum type="arabicPeriod"/>
            </a:pPr>
            <a:r>
              <a:rPr lang="en-US" sz="2400" b="1" dirty="0" smtClean="0"/>
              <a:t>1st region in France for food </a:t>
            </a:r>
            <a:r>
              <a:rPr lang="en-US" sz="2400" b="1" dirty="0" smtClean="0"/>
              <a:t>production. Most </a:t>
            </a:r>
            <a:r>
              <a:rPr lang="en-US" sz="2400" b="1" dirty="0" smtClean="0"/>
              <a:t>of </a:t>
            </a:r>
            <a:r>
              <a:rPr lang="en-US" sz="2400" b="1" dirty="0" smtClean="0"/>
              <a:t>French </a:t>
            </a:r>
            <a:r>
              <a:rPr lang="en-US" sz="2400" b="1" dirty="0" smtClean="0"/>
              <a:t>small food companies are located in Pays de Loire and Brittany </a:t>
            </a:r>
          </a:p>
          <a:p>
            <a:pPr marL="457200" indent="-457200">
              <a:buFont typeface="+mj-lt"/>
              <a:buAutoNum type="arabicPeriod"/>
            </a:pPr>
            <a:r>
              <a:rPr lang="en-US" sz="2400" b="1" dirty="0" smtClean="0"/>
              <a:t>Good connection between research teams </a:t>
            </a:r>
          </a:p>
          <a:p>
            <a:pPr marL="457200" indent="-457200">
              <a:buFont typeface="+mj-lt"/>
              <a:buAutoNum type="arabicPeriod"/>
            </a:pPr>
            <a:r>
              <a:rPr lang="en-US" sz="2400" b="1" dirty="0" smtClean="0"/>
              <a:t>Around 210 researchers </a:t>
            </a:r>
            <a:endParaRPr lang="en-US" sz="2400" b="1" dirty="0"/>
          </a:p>
          <a:p>
            <a:pPr marL="457200" indent="-457200">
              <a:buFont typeface="+mj-lt"/>
              <a:buAutoNum type="arabicPeriod"/>
            </a:pPr>
            <a:r>
              <a:rPr lang="en-US" sz="2400" b="1" dirty="0" smtClean="0"/>
              <a:t>To enhance the possibility to be involved in </a:t>
            </a:r>
            <a:r>
              <a:rPr lang="en-US" sz="2400" b="1" dirty="0" smtClean="0"/>
              <a:t>big national </a:t>
            </a:r>
            <a:r>
              <a:rPr lang="en-US" sz="2400" b="1" dirty="0" smtClean="0"/>
              <a:t>or EEC programs </a:t>
            </a:r>
          </a:p>
        </p:txBody>
      </p:sp>
    </p:spTree>
    <p:extLst>
      <p:ext uri="{BB962C8B-B14F-4D97-AF65-F5344CB8AC3E}">
        <p14:creationId xmlns:p14="http://schemas.microsoft.com/office/powerpoint/2010/main" val="773119004"/>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barn(inVertical)">
                                      <p:cBhvr>
                                        <p:cTn id="7"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3"/>
          <p:cNvGraphicFramePr>
            <a:graphicFrameLocks noGrp="1"/>
          </p:cNvGraphicFramePr>
          <p:nvPr>
            <p:extLst>
              <p:ext uri="{D42A27DB-BD31-4B8C-83A1-F6EECF244321}">
                <p14:modId xmlns:p14="http://schemas.microsoft.com/office/powerpoint/2010/main" val="3698456666"/>
              </p:ext>
            </p:extLst>
          </p:nvPr>
        </p:nvGraphicFramePr>
        <p:xfrm>
          <a:off x="1311467" y="1599694"/>
          <a:ext cx="7649153" cy="5209890"/>
        </p:xfrm>
        <a:graphic>
          <a:graphicData uri="http://schemas.openxmlformats.org/drawingml/2006/table">
            <a:tbl>
              <a:tblPr/>
              <a:tblGrid>
                <a:gridCol w="1583091"/>
                <a:gridCol w="1434965"/>
                <a:gridCol w="356998"/>
                <a:gridCol w="361402"/>
                <a:gridCol w="42922"/>
                <a:gridCol w="1583091"/>
                <a:gridCol w="852532"/>
                <a:gridCol w="1434152"/>
              </a:tblGrid>
              <a:tr h="305195">
                <a:tc gridSpan="8">
                  <a:txBody>
                    <a:bodyPr/>
                    <a:lstStyle/>
                    <a:p>
                      <a:pPr algn="ctr" fontAlgn="b"/>
                      <a:r>
                        <a:rPr lang="fr-FR" sz="1400" b="1" i="0" u="none" strike="noStrike" dirty="0">
                          <a:solidFill>
                            <a:srgbClr val="000000"/>
                          </a:solidFill>
                          <a:effectLst/>
                          <a:latin typeface="Trebuchet MS" panose="020B0603020202020204" pitchFamily="34" charset="0"/>
                        </a:rPr>
                        <a:t>CONTACTS CRNH OUEST </a:t>
                      </a:r>
                      <a:r>
                        <a:rPr lang="fr-FR" sz="1400" b="1" i="0" u="none" strike="noStrike" dirty="0" smtClean="0">
                          <a:solidFill>
                            <a:srgbClr val="000000"/>
                          </a:solidFill>
                          <a:effectLst/>
                          <a:latin typeface="Trebuchet MS" panose="020B0603020202020204" pitchFamily="34" charset="0"/>
                        </a:rPr>
                        <a:t>(17/02/14</a:t>
                      </a:r>
                      <a:r>
                        <a:rPr lang="fr-FR" sz="1400" b="1" i="0" u="none" strike="noStrike" dirty="0">
                          <a:solidFill>
                            <a:srgbClr val="000000"/>
                          </a:solidFill>
                          <a:effectLst/>
                          <a:latin typeface="Trebuchet MS" panose="020B0603020202020204" pitchFamily="34" charset="0"/>
                        </a:rPr>
                        <a:t>)</a:t>
                      </a:r>
                    </a:p>
                  </a:txBody>
                  <a:tcPr marL="8095" marR="8095" marT="9963" marB="0" anchor="b">
                    <a:lnL>
                      <a:noFill/>
                    </a:lnL>
                    <a:lnR>
                      <a:noFill/>
                    </a:lnR>
                    <a:lnT>
                      <a:noFill/>
                    </a:lnT>
                    <a:lnB w="6350" cap="flat" cmpd="sng" algn="ctr">
                      <a:solidFill>
                        <a:srgbClr val="000000"/>
                      </a:solidFill>
                      <a:prstDash val="solid"/>
                      <a:round/>
                      <a:headEnd type="none" w="med" len="med"/>
                      <a:tailEnd type="none" w="med" len="med"/>
                    </a:lnB>
                    <a:solidFill>
                      <a:srgbClr val="BFBFBF"/>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r>
              <a:tr h="275721">
                <a:tc gridSpan="3">
                  <a:txBody>
                    <a:bodyPr/>
                    <a:lstStyle/>
                    <a:p>
                      <a:pPr algn="l" fontAlgn="ctr"/>
                      <a:r>
                        <a:rPr lang="fr-FR" sz="1000" b="1" i="0" u="none" strike="noStrike" dirty="0">
                          <a:solidFill>
                            <a:srgbClr val="000000"/>
                          </a:solidFill>
                          <a:effectLst/>
                          <a:latin typeface="Trebuchet MS" panose="020B0603020202020204" pitchFamily="34" charset="0"/>
                        </a:rPr>
                        <a:t>INRA/Université, UMR 1280,  </a:t>
                      </a:r>
                      <a:r>
                        <a:rPr lang="fr-FR" sz="1000" b="1" i="0" u="none" strike="noStrike" dirty="0" err="1">
                          <a:solidFill>
                            <a:srgbClr val="000000"/>
                          </a:solidFill>
                          <a:effectLst/>
                          <a:latin typeface="Trebuchet MS" panose="020B0603020202020204" pitchFamily="34" charset="0"/>
                        </a:rPr>
                        <a:t>PhAN</a:t>
                      </a:r>
                      <a:r>
                        <a:rPr lang="fr-FR" sz="1000" b="1" i="0" u="none" strike="noStrike" dirty="0">
                          <a:solidFill>
                            <a:srgbClr val="000000"/>
                          </a:solidFill>
                          <a:effectLst/>
                          <a:latin typeface="Trebuchet MS" panose="020B0603020202020204" pitchFamily="34" charset="0"/>
                        </a:rPr>
                        <a:t>, Nantes</a:t>
                      </a:r>
                    </a:p>
                  </a:txBody>
                  <a:tcPr marL="8095" marR="8095" marT="9963"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hMerge="1">
                  <a:txBody>
                    <a:bodyPr/>
                    <a:lstStyle/>
                    <a:p>
                      <a:endParaRPr lang="fr-FR"/>
                    </a:p>
                  </a:txBody>
                  <a:tcPr/>
                </a:tc>
                <a:tc hMerge="1">
                  <a:txBody>
                    <a:bodyPr/>
                    <a:lstStyle/>
                    <a:p>
                      <a:pPr algn="ctr" fontAlgn="auto"/>
                      <a:endParaRPr lang="fr-FR" sz="1000" b="1" i="0" u="none" strike="noStrike">
                        <a:solidFill>
                          <a:srgbClr val="000000"/>
                        </a:solidFill>
                        <a:effectLst/>
                        <a:latin typeface="Trebuchet MS" panose="020B0603020202020204" pitchFamily="34" charset="0"/>
                      </a:endParaRPr>
                    </a:p>
                  </a:txBody>
                  <a:tcPr marL="9963" marR="9963" marT="9963"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gridSpan="2">
                  <a:txBody>
                    <a:bodyPr/>
                    <a:lstStyle/>
                    <a:p>
                      <a:pPr algn="ctr" fontAlgn="auto"/>
                      <a:r>
                        <a:rPr lang="fr-FR" sz="1000" b="1" i="0" u="none" strike="noStrike" dirty="0">
                          <a:solidFill>
                            <a:srgbClr val="000000"/>
                          </a:solidFill>
                          <a:effectLst/>
                          <a:latin typeface="Trebuchet MS" panose="020B0603020202020204" pitchFamily="34" charset="0"/>
                        </a:rPr>
                        <a:t> </a:t>
                      </a:r>
                    </a:p>
                  </a:txBody>
                  <a:tcPr marL="8095" marR="8095" marT="9963"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hMerge="1">
                  <a:txBody>
                    <a:bodyPr/>
                    <a:lstStyle/>
                    <a:p>
                      <a:endParaRPr lang="fr-FR"/>
                    </a:p>
                  </a:txBody>
                  <a:tcPr/>
                </a:tc>
                <a:tc gridSpan="2">
                  <a:txBody>
                    <a:bodyPr/>
                    <a:lstStyle/>
                    <a:p>
                      <a:pPr algn="ctr" fontAlgn="auto"/>
                      <a:r>
                        <a:rPr lang="fr-FR" sz="1000" b="1" i="0" u="none" strike="noStrike">
                          <a:solidFill>
                            <a:srgbClr val="000000"/>
                          </a:solidFill>
                          <a:effectLst/>
                          <a:latin typeface="Trebuchet MS" panose="020B0603020202020204" pitchFamily="34" charset="0"/>
                        </a:rPr>
                        <a:t> </a:t>
                      </a:r>
                    </a:p>
                  </a:txBody>
                  <a:tcPr marL="8095" marR="8095" marT="9963"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hMerge="1">
                  <a:txBody>
                    <a:bodyPr/>
                    <a:lstStyle/>
                    <a:p>
                      <a:pPr algn="l" fontAlgn="auto"/>
                      <a:endParaRPr lang="fr-FR" sz="1000" b="1" i="0" u="sng" strike="noStrike">
                        <a:solidFill>
                          <a:srgbClr val="000000"/>
                        </a:solidFill>
                        <a:effectLst/>
                        <a:latin typeface="Trebuchet MS" panose="020B0603020202020204" pitchFamily="34" charset="0"/>
                      </a:endParaRPr>
                    </a:p>
                  </a:txBody>
                  <a:tcPr marL="9963" marR="9963" marT="9963"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auto"/>
                      <a:r>
                        <a:rPr lang="fr-FR" sz="1000" b="1" i="0" u="sng" strike="noStrike" dirty="0">
                          <a:solidFill>
                            <a:srgbClr val="000000"/>
                          </a:solidFill>
                          <a:effectLst/>
                          <a:latin typeface="Trebuchet MS" panose="020B0603020202020204" pitchFamily="34" charset="0"/>
                        </a:rPr>
                        <a:t> </a:t>
                      </a:r>
                    </a:p>
                  </a:txBody>
                  <a:tcPr marL="8095" marR="8095" marT="9963"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r>
              <a:tr h="275721">
                <a:tc>
                  <a:txBody>
                    <a:bodyPr/>
                    <a:lstStyle/>
                    <a:p>
                      <a:pPr algn="l" fontAlgn="ctr"/>
                      <a:r>
                        <a:rPr lang="fr-FR" sz="1000" b="1" i="0" u="none" strike="noStrike">
                          <a:solidFill>
                            <a:srgbClr val="000000"/>
                          </a:solidFill>
                          <a:effectLst/>
                          <a:latin typeface="Trebuchet MS" panose="020B0603020202020204" pitchFamily="34" charset="0"/>
                        </a:rPr>
                        <a:t>INRA, UR 1268 BIA, Nantes</a:t>
                      </a:r>
                    </a:p>
                  </a:txBody>
                  <a:tcPr marL="8095" marR="8095" marT="9963"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gridSpan="2">
                  <a:txBody>
                    <a:bodyPr/>
                    <a:lstStyle/>
                    <a:p>
                      <a:pPr algn="ctr" fontAlgn="auto"/>
                      <a:r>
                        <a:rPr lang="fr-FR" sz="1000" b="1" i="0" u="none" strike="noStrike" dirty="0">
                          <a:solidFill>
                            <a:srgbClr val="000000"/>
                          </a:solidFill>
                          <a:effectLst/>
                          <a:latin typeface="Trebuchet MS" panose="020B0603020202020204" pitchFamily="34" charset="0"/>
                        </a:rPr>
                        <a:t> </a:t>
                      </a:r>
                    </a:p>
                  </a:txBody>
                  <a:tcPr marL="8095" marR="8095" marT="9963"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hMerge="1">
                  <a:txBody>
                    <a:bodyPr/>
                    <a:lstStyle/>
                    <a:p>
                      <a:pPr algn="ctr" fontAlgn="auto"/>
                      <a:endParaRPr lang="fr-FR" sz="1000" b="1" i="0" u="none" strike="noStrike">
                        <a:solidFill>
                          <a:srgbClr val="000000"/>
                        </a:solidFill>
                        <a:effectLst/>
                        <a:latin typeface="Trebuchet MS" panose="020B0603020202020204" pitchFamily="34" charset="0"/>
                      </a:endParaRPr>
                    </a:p>
                  </a:txBody>
                  <a:tcPr marL="9963" marR="9963" marT="9963"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gridSpan="2">
                  <a:txBody>
                    <a:bodyPr/>
                    <a:lstStyle/>
                    <a:p>
                      <a:pPr algn="ctr" fontAlgn="auto"/>
                      <a:r>
                        <a:rPr lang="fr-FR" sz="1000" b="1" i="0" u="none" strike="noStrike">
                          <a:solidFill>
                            <a:srgbClr val="000000"/>
                          </a:solidFill>
                          <a:effectLst/>
                          <a:latin typeface="Trebuchet MS" panose="020B0603020202020204" pitchFamily="34" charset="0"/>
                        </a:rPr>
                        <a:t> </a:t>
                      </a:r>
                    </a:p>
                  </a:txBody>
                  <a:tcPr marL="8095" marR="8095" marT="9963"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hMerge="1">
                  <a:txBody>
                    <a:bodyPr/>
                    <a:lstStyle/>
                    <a:p>
                      <a:endParaRPr lang="fr-FR"/>
                    </a:p>
                  </a:txBody>
                  <a:tcPr/>
                </a:tc>
                <a:tc gridSpan="2">
                  <a:txBody>
                    <a:bodyPr/>
                    <a:lstStyle/>
                    <a:p>
                      <a:pPr algn="ctr" fontAlgn="auto"/>
                      <a:r>
                        <a:rPr lang="fr-FR" sz="1000" b="1" i="0" u="none" strike="noStrike">
                          <a:solidFill>
                            <a:srgbClr val="000000"/>
                          </a:solidFill>
                          <a:effectLst/>
                          <a:latin typeface="Trebuchet MS" panose="020B0603020202020204" pitchFamily="34" charset="0"/>
                        </a:rPr>
                        <a:t> </a:t>
                      </a:r>
                    </a:p>
                  </a:txBody>
                  <a:tcPr marL="8095" marR="8095" marT="9963"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hMerge="1">
                  <a:txBody>
                    <a:bodyPr/>
                    <a:lstStyle/>
                    <a:p>
                      <a:pPr algn="l" fontAlgn="auto"/>
                      <a:endParaRPr lang="fr-FR" sz="1000" b="1" i="0" u="sng" strike="noStrike">
                        <a:solidFill>
                          <a:srgbClr val="000000"/>
                        </a:solidFill>
                        <a:effectLst/>
                        <a:latin typeface="Trebuchet MS" panose="020B0603020202020204" pitchFamily="34" charset="0"/>
                      </a:endParaRPr>
                    </a:p>
                  </a:txBody>
                  <a:tcPr marL="9963" marR="9963" marT="9963"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auto"/>
                      <a:r>
                        <a:rPr lang="fr-FR" sz="1000" b="1" i="0" u="sng" strike="noStrike">
                          <a:solidFill>
                            <a:srgbClr val="000000"/>
                          </a:solidFill>
                          <a:effectLst/>
                          <a:latin typeface="Trebuchet MS" panose="020B0603020202020204" pitchFamily="34" charset="0"/>
                        </a:rPr>
                        <a:t> </a:t>
                      </a:r>
                    </a:p>
                  </a:txBody>
                  <a:tcPr marL="8095" marR="8095" marT="9963"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r>
              <a:tr h="275721">
                <a:tc>
                  <a:txBody>
                    <a:bodyPr/>
                    <a:lstStyle/>
                    <a:p>
                      <a:pPr algn="l" fontAlgn="ctr"/>
                      <a:r>
                        <a:rPr lang="fr-FR" sz="1000" b="1" i="0" u="none" strike="noStrike">
                          <a:solidFill>
                            <a:srgbClr val="000000"/>
                          </a:solidFill>
                          <a:effectLst/>
                          <a:latin typeface="Trebuchet MS" panose="020B0603020202020204" pitchFamily="34" charset="0"/>
                        </a:rPr>
                        <a:t>INRA, UR ADNC, Rennes</a:t>
                      </a:r>
                    </a:p>
                  </a:txBody>
                  <a:tcPr marL="8095" marR="8095" marT="9963"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gridSpan="2">
                  <a:txBody>
                    <a:bodyPr/>
                    <a:lstStyle/>
                    <a:p>
                      <a:pPr algn="ctr" fontAlgn="auto"/>
                      <a:r>
                        <a:rPr lang="fr-FR" sz="1000" b="1" i="0" u="none" strike="noStrike">
                          <a:solidFill>
                            <a:srgbClr val="000000"/>
                          </a:solidFill>
                          <a:effectLst/>
                          <a:latin typeface="Trebuchet MS" panose="020B0603020202020204" pitchFamily="34" charset="0"/>
                        </a:rPr>
                        <a:t> </a:t>
                      </a:r>
                    </a:p>
                  </a:txBody>
                  <a:tcPr marL="8095" marR="8095" marT="9963"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hMerge="1">
                  <a:txBody>
                    <a:bodyPr/>
                    <a:lstStyle/>
                    <a:p>
                      <a:pPr algn="ctr" fontAlgn="ctr"/>
                      <a:endParaRPr lang="fr-FR" sz="1000" b="1" i="0" u="none" strike="noStrike">
                        <a:solidFill>
                          <a:srgbClr val="000000"/>
                        </a:solidFill>
                        <a:effectLst/>
                        <a:latin typeface="Trebuchet MS" panose="020B0603020202020204" pitchFamily="34" charset="0"/>
                      </a:endParaRPr>
                    </a:p>
                  </a:txBody>
                  <a:tcPr marL="9963" marR="9963" marT="996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gridSpan="2">
                  <a:txBody>
                    <a:bodyPr/>
                    <a:lstStyle/>
                    <a:p>
                      <a:pPr algn="ctr" fontAlgn="ctr"/>
                      <a:r>
                        <a:rPr lang="fr-FR" sz="1000" b="1" i="0" u="none" strike="noStrike">
                          <a:solidFill>
                            <a:srgbClr val="000000"/>
                          </a:solidFill>
                          <a:effectLst/>
                          <a:latin typeface="Trebuchet MS" panose="020B0603020202020204" pitchFamily="34" charset="0"/>
                        </a:rPr>
                        <a:t> </a:t>
                      </a:r>
                    </a:p>
                  </a:txBody>
                  <a:tcPr marL="8095" marR="8095" marT="996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hMerge="1">
                  <a:txBody>
                    <a:bodyPr/>
                    <a:lstStyle/>
                    <a:p>
                      <a:endParaRPr lang="fr-FR"/>
                    </a:p>
                  </a:txBody>
                  <a:tcPr/>
                </a:tc>
                <a:tc gridSpan="2">
                  <a:txBody>
                    <a:bodyPr/>
                    <a:lstStyle/>
                    <a:p>
                      <a:pPr algn="ctr" fontAlgn="b"/>
                      <a:r>
                        <a:rPr lang="fr-FR" sz="1000" b="1" i="0" u="none" strike="noStrike">
                          <a:solidFill>
                            <a:srgbClr val="000000"/>
                          </a:solidFill>
                          <a:effectLst/>
                          <a:latin typeface="Trebuchet MS" panose="020B0603020202020204" pitchFamily="34" charset="0"/>
                        </a:rPr>
                        <a:t> </a:t>
                      </a:r>
                    </a:p>
                  </a:txBody>
                  <a:tcPr marL="8095" marR="8095" marT="9963"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hMerge="1">
                  <a:txBody>
                    <a:bodyPr/>
                    <a:lstStyle/>
                    <a:p>
                      <a:pPr algn="l" fontAlgn="auto"/>
                      <a:endParaRPr lang="fr-FR" sz="1000" b="1" i="0" u="sng" strike="noStrike">
                        <a:solidFill>
                          <a:srgbClr val="000000"/>
                        </a:solidFill>
                        <a:effectLst/>
                        <a:latin typeface="Trebuchet MS" panose="020B0603020202020204" pitchFamily="34" charset="0"/>
                      </a:endParaRPr>
                    </a:p>
                  </a:txBody>
                  <a:tcPr marL="9963" marR="9963" marT="9963"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auto"/>
                      <a:r>
                        <a:rPr lang="fr-FR" sz="1000" b="1" i="0" u="sng" strike="noStrike">
                          <a:solidFill>
                            <a:srgbClr val="000000"/>
                          </a:solidFill>
                          <a:effectLst/>
                          <a:latin typeface="Trebuchet MS" panose="020B0603020202020204" pitchFamily="34" charset="0"/>
                        </a:rPr>
                        <a:t> </a:t>
                      </a:r>
                    </a:p>
                  </a:txBody>
                  <a:tcPr marL="8095" marR="8095" marT="9963"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r>
              <a:tr h="275721">
                <a:tc gridSpan="3">
                  <a:txBody>
                    <a:bodyPr/>
                    <a:lstStyle/>
                    <a:p>
                      <a:pPr algn="l" fontAlgn="b"/>
                      <a:r>
                        <a:rPr lang="fr-FR" sz="1000" b="1" i="0" u="none" strike="noStrike">
                          <a:solidFill>
                            <a:srgbClr val="000000"/>
                          </a:solidFill>
                          <a:effectLst/>
                          <a:latin typeface="Trebuchet MS" panose="020B0603020202020204" pitchFamily="34" charset="0"/>
                        </a:rPr>
                        <a:t>INRA/Agrocampus Ouest, UMR 1253, STLO, Rennes</a:t>
                      </a:r>
                    </a:p>
                  </a:txBody>
                  <a:tcPr marL="8095" marR="8095" marT="9963"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hMerge="1">
                  <a:txBody>
                    <a:bodyPr/>
                    <a:lstStyle/>
                    <a:p>
                      <a:endParaRPr lang="fr-FR"/>
                    </a:p>
                  </a:txBody>
                  <a:tcPr/>
                </a:tc>
                <a:tc hMerge="1">
                  <a:txBody>
                    <a:bodyPr/>
                    <a:lstStyle/>
                    <a:p>
                      <a:pPr algn="ctr" fontAlgn="ctr"/>
                      <a:endParaRPr lang="fr-FR" sz="1000" b="0" i="0" u="none" strike="noStrike">
                        <a:solidFill>
                          <a:srgbClr val="000000"/>
                        </a:solidFill>
                        <a:effectLst/>
                        <a:latin typeface="Trebuchet MS" panose="020B0603020202020204" pitchFamily="34" charset="0"/>
                      </a:endParaRPr>
                    </a:p>
                  </a:txBody>
                  <a:tcPr marL="9963" marR="9963" marT="996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gridSpan="2">
                  <a:txBody>
                    <a:bodyPr/>
                    <a:lstStyle/>
                    <a:p>
                      <a:pPr algn="ctr" fontAlgn="ctr"/>
                      <a:r>
                        <a:rPr lang="fr-FR" sz="1000" b="0" i="0" u="none" strike="noStrike">
                          <a:solidFill>
                            <a:srgbClr val="000000"/>
                          </a:solidFill>
                          <a:effectLst/>
                          <a:latin typeface="Trebuchet MS" panose="020B0603020202020204" pitchFamily="34" charset="0"/>
                        </a:rPr>
                        <a:t> </a:t>
                      </a:r>
                    </a:p>
                  </a:txBody>
                  <a:tcPr marL="8095" marR="8095" marT="996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hMerge="1">
                  <a:txBody>
                    <a:bodyPr/>
                    <a:lstStyle/>
                    <a:p>
                      <a:endParaRPr lang="fr-FR"/>
                    </a:p>
                  </a:txBody>
                  <a:tcPr/>
                </a:tc>
                <a:tc gridSpan="2">
                  <a:txBody>
                    <a:bodyPr/>
                    <a:lstStyle/>
                    <a:p>
                      <a:pPr algn="ctr" fontAlgn="b"/>
                      <a:r>
                        <a:rPr lang="fr-FR" sz="1000" b="0" i="0" u="none" strike="noStrike">
                          <a:solidFill>
                            <a:srgbClr val="000000"/>
                          </a:solidFill>
                          <a:effectLst/>
                          <a:latin typeface="Trebuchet MS" panose="020B0603020202020204" pitchFamily="34" charset="0"/>
                        </a:rPr>
                        <a:t> </a:t>
                      </a:r>
                    </a:p>
                  </a:txBody>
                  <a:tcPr marL="8095" marR="8095" marT="9963"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hMerge="1">
                  <a:txBody>
                    <a:bodyPr/>
                    <a:lstStyle/>
                    <a:p>
                      <a:pPr algn="l" fontAlgn="auto"/>
                      <a:endParaRPr lang="fr-FR" sz="1000" b="0" i="0" u="sng" strike="noStrike">
                        <a:solidFill>
                          <a:srgbClr val="000000"/>
                        </a:solidFill>
                        <a:effectLst/>
                        <a:latin typeface="Trebuchet MS" panose="020B0603020202020204" pitchFamily="34" charset="0"/>
                      </a:endParaRPr>
                    </a:p>
                  </a:txBody>
                  <a:tcPr marL="9963" marR="9963" marT="9963"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auto"/>
                      <a:r>
                        <a:rPr lang="fr-FR" sz="1000" b="0" i="0" u="sng" strike="noStrike">
                          <a:solidFill>
                            <a:srgbClr val="000000"/>
                          </a:solidFill>
                          <a:effectLst/>
                          <a:latin typeface="Trebuchet MS" panose="020B0603020202020204" pitchFamily="34" charset="0"/>
                        </a:rPr>
                        <a:t> </a:t>
                      </a:r>
                    </a:p>
                  </a:txBody>
                  <a:tcPr marL="8095" marR="8095" marT="9963"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r>
              <a:tr h="275721">
                <a:tc>
                  <a:txBody>
                    <a:bodyPr/>
                    <a:lstStyle/>
                    <a:p>
                      <a:pPr algn="l" fontAlgn="ctr"/>
                      <a:r>
                        <a:rPr lang="fr-FR" sz="1000" b="1" i="0" u="none" strike="noStrike" dirty="0">
                          <a:solidFill>
                            <a:srgbClr val="000000"/>
                          </a:solidFill>
                          <a:effectLst/>
                          <a:latin typeface="Trebuchet MS" panose="020B0603020202020204" pitchFamily="34" charset="0"/>
                        </a:rPr>
                        <a:t>INRA,  USC 2012, Rennes</a:t>
                      </a:r>
                    </a:p>
                  </a:txBody>
                  <a:tcPr marL="8095" marR="8095" marT="9963"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gridSpan="2">
                  <a:txBody>
                    <a:bodyPr/>
                    <a:lstStyle/>
                    <a:p>
                      <a:pPr algn="ctr" fontAlgn="auto"/>
                      <a:r>
                        <a:rPr lang="fr-FR" sz="1000" b="0" i="0" u="none" strike="noStrike">
                          <a:solidFill>
                            <a:srgbClr val="000000"/>
                          </a:solidFill>
                          <a:effectLst/>
                          <a:latin typeface="Trebuchet MS" panose="020B0603020202020204" pitchFamily="34" charset="0"/>
                        </a:rPr>
                        <a:t> </a:t>
                      </a:r>
                    </a:p>
                  </a:txBody>
                  <a:tcPr marL="8095" marR="8095" marT="9963"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hMerge="1">
                  <a:txBody>
                    <a:bodyPr/>
                    <a:lstStyle/>
                    <a:p>
                      <a:pPr algn="ctr" fontAlgn="ctr"/>
                      <a:endParaRPr lang="fr-FR" sz="1000" b="0" i="0" u="none" strike="noStrike">
                        <a:solidFill>
                          <a:srgbClr val="000000"/>
                        </a:solidFill>
                        <a:effectLst/>
                        <a:latin typeface="Trebuchet MS" panose="020B0603020202020204" pitchFamily="34" charset="0"/>
                      </a:endParaRPr>
                    </a:p>
                  </a:txBody>
                  <a:tcPr marL="9963" marR="9963" marT="996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gridSpan="2">
                  <a:txBody>
                    <a:bodyPr/>
                    <a:lstStyle/>
                    <a:p>
                      <a:pPr algn="ctr" fontAlgn="ctr"/>
                      <a:r>
                        <a:rPr lang="fr-FR" sz="1000" b="0" i="0" u="none" strike="noStrike">
                          <a:solidFill>
                            <a:srgbClr val="000000"/>
                          </a:solidFill>
                          <a:effectLst/>
                          <a:latin typeface="Trebuchet MS" panose="020B0603020202020204" pitchFamily="34" charset="0"/>
                        </a:rPr>
                        <a:t> </a:t>
                      </a:r>
                    </a:p>
                  </a:txBody>
                  <a:tcPr marL="8095" marR="8095" marT="996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hMerge="1">
                  <a:txBody>
                    <a:bodyPr/>
                    <a:lstStyle/>
                    <a:p>
                      <a:endParaRPr lang="fr-FR"/>
                    </a:p>
                  </a:txBody>
                  <a:tcPr/>
                </a:tc>
                <a:tc gridSpan="2">
                  <a:txBody>
                    <a:bodyPr/>
                    <a:lstStyle/>
                    <a:p>
                      <a:pPr algn="ctr" fontAlgn="b"/>
                      <a:r>
                        <a:rPr lang="fr-FR" sz="1000" b="0" i="0" u="none" strike="noStrike">
                          <a:solidFill>
                            <a:srgbClr val="000000"/>
                          </a:solidFill>
                          <a:effectLst/>
                          <a:latin typeface="Trebuchet MS" panose="020B0603020202020204" pitchFamily="34" charset="0"/>
                        </a:rPr>
                        <a:t> </a:t>
                      </a:r>
                    </a:p>
                  </a:txBody>
                  <a:tcPr marL="8095" marR="8095" marT="9963"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hMerge="1">
                  <a:txBody>
                    <a:bodyPr/>
                    <a:lstStyle/>
                    <a:p>
                      <a:pPr algn="l" fontAlgn="auto"/>
                      <a:endParaRPr lang="fr-FR" sz="1000" b="0" i="0" u="sng" strike="noStrike">
                        <a:solidFill>
                          <a:srgbClr val="000000"/>
                        </a:solidFill>
                        <a:effectLst/>
                        <a:latin typeface="Trebuchet MS" panose="020B0603020202020204" pitchFamily="34" charset="0"/>
                      </a:endParaRPr>
                    </a:p>
                  </a:txBody>
                  <a:tcPr marL="9963" marR="9963" marT="9963"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auto"/>
                      <a:r>
                        <a:rPr lang="fr-FR" sz="1000" b="0" i="0" u="sng" strike="noStrike">
                          <a:solidFill>
                            <a:srgbClr val="000000"/>
                          </a:solidFill>
                          <a:effectLst/>
                          <a:latin typeface="Trebuchet MS" panose="020B0603020202020204" pitchFamily="34" charset="0"/>
                        </a:rPr>
                        <a:t> </a:t>
                      </a:r>
                    </a:p>
                  </a:txBody>
                  <a:tcPr marL="8095" marR="8095" marT="9963"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r>
              <a:tr h="275721">
                <a:tc>
                  <a:txBody>
                    <a:bodyPr/>
                    <a:lstStyle/>
                    <a:p>
                      <a:pPr algn="l" fontAlgn="ctr"/>
                      <a:r>
                        <a:rPr lang="fr-FR" sz="1000" b="1" i="0" u="none" strike="noStrike">
                          <a:solidFill>
                            <a:srgbClr val="000000"/>
                          </a:solidFill>
                          <a:effectLst/>
                          <a:latin typeface="Trebuchet MS" panose="020B0603020202020204" pitchFamily="34" charset="0"/>
                        </a:rPr>
                        <a:t>INSERM, U913, Nantes</a:t>
                      </a:r>
                    </a:p>
                  </a:txBody>
                  <a:tcPr marL="8095" marR="8095" marT="9963"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gridSpan="2">
                  <a:txBody>
                    <a:bodyPr/>
                    <a:lstStyle/>
                    <a:p>
                      <a:pPr algn="ctr" fontAlgn="auto"/>
                      <a:r>
                        <a:rPr lang="fr-FR" sz="1000" b="0" i="0" u="none" strike="noStrike">
                          <a:solidFill>
                            <a:srgbClr val="000000"/>
                          </a:solidFill>
                          <a:effectLst/>
                          <a:latin typeface="Trebuchet MS" panose="020B0603020202020204" pitchFamily="34" charset="0"/>
                        </a:rPr>
                        <a:t> </a:t>
                      </a:r>
                    </a:p>
                  </a:txBody>
                  <a:tcPr marL="8095" marR="8095" marT="9963"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hMerge="1">
                  <a:txBody>
                    <a:bodyPr/>
                    <a:lstStyle/>
                    <a:p>
                      <a:pPr algn="ctr" fontAlgn="ctr"/>
                      <a:endParaRPr lang="fr-FR" sz="1000" b="0" i="0" u="none" strike="noStrike">
                        <a:solidFill>
                          <a:srgbClr val="000000"/>
                        </a:solidFill>
                        <a:effectLst/>
                        <a:latin typeface="Trebuchet MS" panose="020B0603020202020204" pitchFamily="34" charset="0"/>
                      </a:endParaRPr>
                    </a:p>
                  </a:txBody>
                  <a:tcPr marL="9963" marR="9963" marT="996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gridSpan="2">
                  <a:txBody>
                    <a:bodyPr/>
                    <a:lstStyle/>
                    <a:p>
                      <a:pPr algn="ctr" fontAlgn="ctr"/>
                      <a:r>
                        <a:rPr lang="fr-FR" sz="1000" b="0" i="0" u="none" strike="noStrike">
                          <a:solidFill>
                            <a:srgbClr val="000000"/>
                          </a:solidFill>
                          <a:effectLst/>
                          <a:latin typeface="Trebuchet MS" panose="020B0603020202020204" pitchFamily="34" charset="0"/>
                        </a:rPr>
                        <a:t> </a:t>
                      </a:r>
                    </a:p>
                  </a:txBody>
                  <a:tcPr marL="8095" marR="8095" marT="996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hMerge="1">
                  <a:txBody>
                    <a:bodyPr/>
                    <a:lstStyle/>
                    <a:p>
                      <a:endParaRPr lang="fr-FR"/>
                    </a:p>
                  </a:txBody>
                  <a:tcPr/>
                </a:tc>
                <a:tc gridSpan="2">
                  <a:txBody>
                    <a:bodyPr/>
                    <a:lstStyle/>
                    <a:p>
                      <a:pPr algn="ctr" fontAlgn="b"/>
                      <a:r>
                        <a:rPr lang="fr-FR" sz="1000" b="0" i="0" u="none" strike="noStrike" dirty="0">
                          <a:solidFill>
                            <a:srgbClr val="000000"/>
                          </a:solidFill>
                          <a:effectLst/>
                          <a:latin typeface="Trebuchet MS" panose="020B0603020202020204" pitchFamily="34" charset="0"/>
                        </a:rPr>
                        <a:t> </a:t>
                      </a:r>
                    </a:p>
                  </a:txBody>
                  <a:tcPr marL="8095" marR="8095" marT="9963"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hMerge="1">
                  <a:txBody>
                    <a:bodyPr/>
                    <a:lstStyle/>
                    <a:p>
                      <a:pPr algn="l" fontAlgn="auto"/>
                      <a:endParaRPr lang="fr-FR" sz="1000" b="0" i="0" u="sng" strike="noStrike">
                        <a:solidFill>
                          <a:srgbClr val="000000"/>
                        </a:solidFill>
                        <a:effectLst/>
                        <a:latin typeface="Trebuchet MS" panose="020B0603020202020204" pitchFamily="34" charset="0"/>
                      </a:endParaRPr>
                    </a:p>
                  </a:txBody>
                  <a:tcPr marL="9963" marR="9963" marT="9963"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auto"/>
                      <a:r>
                        <a:rPr lang="fr-FR" sz="1000" b="0" i="0" u="sng" strike="noStrike">
                          <a:solidFill>
                            <a:srgbClr val="000000"/>
                          </a:solidFill>
                          <a:effectLst/>
                          <a:latin typeface="Trebuchet MS" panose="020B0603020202020204" pitchFamily="34" charset="0"/>
                        </a:rPr>
                        <a:t> </a:t>
                      </a:r>
                    </a:p>
                  </a:txBody>
                  <a:tcPr marL="8095" marR="8095" marT="9963"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r>
              <a:tr h="221887">
                <a:tc gridSpan="3">
                  <a:txBody>
                    <a:bodyPr/>
                    <a:lstStyle/>
                    <a:p>
                      <a:pPr algn="l" fontAlgn="t"/>
                      <a:r>
                        <a:rPr lang="fr-FR" sz="1000" b="1" i="0" u="none" strike="noStrike" dirty="0">
                          <a:solidFill>
                            <a:srgbClr val="000000"/>
                          </a:solidFill>
                          <a:effectLst/>
                          <a:latin typeface="Trebuchet MS" panose="020B0603020202020204" pitchFamily="34" charset="0"/>
                        </a:rPr>
                        <a:t>INSERM UMR 1087 "l'Institut du thorax", Equipe </a:t>
                      </a:r>
                      <a:r>
                        <a:rPr lang="fr-FR" sz="1000" b="1" i="0" u="none" strike="noStrike" dirty="0" smtClean="0">
                          <a:solidFill>
                            <a:srgbClr val="000000"/>
                          </a:solidFill>
                          <a:effectLst/>
                          <a:latin typeface="Trebuchet MS" panose="020B0603020202020204" pitchFamily="34" charset="0"/>
                        </a:rPr>
                        <a:t>5, Nantes</a:t>
                      </a:r>
                      <a:endParaRPr lang="fr-FR" sz="1000" b="1" i="0" u="none" strike="noStrike" dirty="0">
                        <a:solidFill>
                          <a:srgbClr val="000000"/>
                        </a:solidFill>
                        <a:effectLst/>
                        <a:latin typeface="Trebuchet MS" panose="020B0603020202020204" pitchFamily="34" charset="0"/>
                      </a:endParaRPr>
                    </a:p>
                  </a:txBody>
                  <a:tcPr marL="8095" marR="8095" marT="9963" marB="0">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hMerge="1">
                  <a:txBody>
                    <a:bodyPr/>
                    <a:lstStyle/>
                    <a:p>
                      <a:endParaRPr lang="fr-FR"/>
                    </a:p>
                  </a:txBody>
                  <a:tcPr/>
                </a:tc>
                <a:tc hMerge="1">
                  <a:txBody>
                    <a:bodyPr/>
                    <a:lstStyle/>
                    <a:p>
                      <a:pPr algn="ctr" fontAlgn="ctr"/>
                      <a:endParaRPr lang="fr-FR" sz="1000" b="1" i="0" u="none" strike="noStrike">
                        <a:solidFill>
                          <a:srgbClr val="000000"/>
                        </a:solidFill>
                        <a:effectLst/>
                        <a:latin typeface="Trebuchet MS" panose="020B0603020202020204" pitchFamily="34" charset="0"/>
                      </a:endParaRPr>
                    </a:p>
                  </a:txBody>
                  <a:tcPr marL="9963" marR="9963" marT="996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gridSpan="2">
                  <a:txBody>
                    <a:bodyPr/>
                    <a:lstStyle/>
                    <a:p>
                      <a:pPr algn="ctr" fontAlgn="ctr"/>
                      <a:r>
                        <a:rPr lang="fr-FR" sz="1000" b="1" i="0" u="none" strike="noStrike">
                          <a:solidFill>
                            <a:srgbClr val="000000"/>
                          </a:solidFill>
                          <a:effectLst/>
                          <a:latin typeface="Trebuchet MS" panose="020B0603020202020204" pitchFamily="34" charset="0"/>
                        </a:rPr>
                        <a:t> </a:t>
                      </a:r>
                    </a:p>
                  </a:txBody>
                  <a:tcPr marL="8095" marR="8095" marT="996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hMerge="1">
                  <a:txBody>
                    <a:bodyPr/>
                    <a:lstStyle/>
                    <a:p>
                      <a:endParaRPr lang="fr-FR"/>
                    </a:p>
                  </a:txBody>
                  <a:tcPr/>
                </a:tc>
                <a:tc gridSpan="2">
                  <a:txBody>
                    <a:bodyPr/>
                    <a:lstStyle/>
                    <a:p>
                      <a:pPr algn="ctr" fontAlgn="b"/>
                      <a:r>
                        <a:rPr lang="fr-FR" sz="1000" b="1" i="0" u="none" strike="noStrike">
                          <a:solidFill>
                            <a:srgbClr val="000000"/>
                          </a:solidFill>
                          <a:effectLst/>
                          <a:latin typeface="Trebuchet MS" panose="020B0603020202020204" pitchFamily="34" charset="0"/>
                        </a:rPr>
                        <a:t> </a:t>
                      </a:r>
                    </a:p>
                  </a:txBody>
                  <a:tcPr marL="8095" marR="8095" marT="9963"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hMerge="1">
                  <a:txBody>
                    <a:bodyPr/>
                    <a:lstStyle/>
                    <a:p>
                      <a:pPr algn="l" fontAlgn="auto"/>
                      <a:endParaRPr lang="fr-FR" sz="1000" b="0" i="0" u="sng" strike="noStrike">
                        <a:solidFill>
                          <a:srgbClr val="000000"/>
                        </a:solidFill>
                        <a:effectLst/>
                        <a:latin typeface="Trebuchet MS" panose="020B0603020202020204" pitchFamily="34" charset="0"/>
                      </a:endParaRPr>
                    </a:p>
                  </a:txBody>
                  <a:tcPr marL="9963" marR="9963" marT="9963"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auto"/>
                      <a:r>
                        <a:rPr lang="fr-FR" sz="1000" b="0" i="0" u="sng" strike="noStrike">
                          <a:solidFill>
                            <a:srgbClr val="000000"/>
                          </a:solidFill>
                          <a:effectLst/>
                          <a:latin typeface="Trebuchet MS" panose="020B0603020202020204" pitchFamily="34" charset="0"/>
                        </a:rPr>
                        <a:t> </a:t>
                      </a:r>
                    </a:p>
                  </a:txBody>
                  <a:tcPr marL="8095" marR="8095" marT="9963"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r>
              <a:tr h="275721">
                <a:tc gridSpan="7">
                  <a:txBody>
                    <a:bodyPr/>
                    <a:lstStyle/>
                    <a:p>
                      <a:pPr algn="l" fontAlgn="ctr"/>
                      <a:r>
                        <a:rPr lang="fr-FR" sz="1000" b="1" i="0" u="none" strike="noStrike">
                          <a:solidFill>
                            <a:srgbClr val="000000"/>
                          </a:solidFill>
                          <a:effectLst/>
                          <a:latin typeface="Trebuchet MS" panose="020B0603020202020204" pitchFamily="34" charset="0"/>
                        </a:rPr>
                        <a:t>INSERM, UMR 1087 "l'Institut du thorax", Equipe "Pathologies Bronchiques et Allergies" Nantes</a:t>
                      </a:r>
                    </a:p>
                  </a:txBody>
                  <a:tcPr marL="8095" marR="8095" marT="9963"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pPr algn="l" fontAlgn="auto"/>
                      <a:endParaRPr lang="fr-FR" sz="1000" b="0" i="0" u="sng" strike="noStrike">
                        <a:solidFill>
                          <a:srgbClr val="000000"/>
                        </a:solidFill>
                        <a:effectLst/>
                        <a:latin typeface="Trebuchet MS" panose="020B0603020202020204" pitchFamily="34" charset="0"/>
                      </a:endParaRPr>
                    </a:p>
                  </a:txBody>
                  <a:tcPr marL="9963" marR="9963" marT="9963"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auto"/>
                      <a:r>
                        <a:rPr lang="fr-FR" sz="1000" b="0" i="0" u="sng" strike="noStrike" dirty="0">
                          <a:solidFill>
                            <a:srgbClr val="000000"/>
                          </a:solidFill>
                          <a:effectLst/>
                          <a:latin typeface="Trebuchet MS" panose="020B0603020202020204" pitchFamily="34" charset="0"/>
                        </a:rPr>
                        <a:t> </a:t>
                      </a:r>
                    </a:p>
                  </a:txBody>
                  <a:tcPr marL="8095" marR="8095" marT="9963"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r>
              <a:tr h="275721">
                <a:tc>
                  <a:txBody>
                    <a:bodyPr/>
                    <a:lstStyle/>
                    <a:p>
                      <a:pPr algn="l" fontAlgn="ctr"/>
                      <a:r>
                        <a:rPr lang="fr-FR" sz="1000" b="1" i="0" u="none" strike="noStrike">
                          <a:solidFill>
                            <a:srgbClr val="000000"/>
                          </a:solidFill>
                          <a:effectLst/>
                          <a:latin typeface="Trebuchet MS" panose="020B0603020202020204" pitchFamily="34" charset="0"/>
                        </a:rPr>
                        <a:t>INSERM U892, Nantes</a:t>
                      </a:r>
                    </a:p>
                  </a:txBody>
                  <a:tcPr marL="8095" marR="8095" marT="9963"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t"/>
                      <a:r>
                        <a:rPr lang="fr-FR" sz="1000" b="1" i="0" u="none" strike="noStrike">
                          <a:solidFill>
                            <a:srgbClr val="000000"/>
                          </a:solidFill>
                          <a:effectLst/>
                          <a:latin typeface="Trebuchet MS" panose="020B0603020202020204" pitchFamily="34" charset="0"/>
                        </a:rPr>
                        <a:t> </a:t>
                      </a:r>
                    </a:p>
                  </a:txBody>
                  <a:tcPr marL="8095" marR="8095" marT="9963"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gridSpan="3">
                  <a:txBody>
                    <a:bodyPr/>
                    <a:lstStyle/>
                    <a:p>
                      <a:pPr algn="ctr" fontAlgn="ctr"/>
                      <a:r>
                        <a:rPr lang="fr-FR" sz="1000" b="1" i="0" u="none" strike="noStrike">
                          <a:solidFill>
                            <a:srgbClr val="000000"/>
                          </a:solidFill>
                          <a:effectLst/>
                          <a:latin typeface="Trebuchet MS" panose="020B0603020202020204" pitchFamily="34" charset="0"/>
                        </a:rPr>
                        <a:t> </a:t>
                      </a:r>
                    </a:p>
                  </a:txBody>
                  <a:tcPr marL="8095" marR="8095" marT="996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hMerge="1">
                  <a:txBody>
                    <a:bodyPr/>
                    <a:lstStyle/>
                    <a:p>
                      <a:endParaRPr lang="fr-FR"/>
                    </a:p>
                  </a:txBody>
                  <a:tcPr/>
                </a:tc>
                <a:tc hMerge="1">
                  <a:txBody>
                    <a:bodyPr/>
                    <a:lstStyle/>
                    <a:p>
                      <a:endParaRPr lang="fr-FR"/>
                    </a:p>
                  </a:txBody>
                  <a:tcPr/>
                </a:tc>
                <a:tc gridSpan="2">
                  <a:txBody>
                    <a:bodyPr/>
                    <a:lstStyle/>
                    <a:p>
                      <a:pPr algn="ctr" fontAlgn="auto"/>
                      <a:r>
                        <a:rPr lang="fr-FR" sz="1000" b="1" i="0" u="none" strike="noStrike">
                          <a:solidFill>
                            <a:srgbClr val="000000"/>
                          </a:solidFill>
                          <a:effectLst/>
                          <a:latin typeface="Trebuchet MS" panose="020B0603020202020204" pitchFamily="34" charset="0"/>
                        </a:rPr>
                        <a:t> </a:t>
                      </a:r>
                    </a:p>
                  </a:txBody>
                  <a:tcPr marL="8095" marR="8095" marT="9963"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hMerge="1">
                  <a:txBody>
                    <a:bodyPr/>
                    <a:lstStyle/>
                    <a:p>
                      <a:pPr algn="l" fontAlgn="auto"/>
                      <a:endParaRPr lang="fr-FR" sz="1000" b="0" i="0" u="sng" strike="noStrike">
                        <a:solidFill>
                          <a:srgbClr val="000000"/>
                        </a:solidFill>
                        <a:effectLst/>
                        <a:latin typeface="Trebuchet MS" panose="020B0603020202020204" pitchFamily="34" charset="0"/>
                      </a:endParaRPr>
                    </a:p>
                  </a:txBody>
                  <a:tcPr marL="9963" marR="9963" marT="9963"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auto"/>
                      <a:r>
                        <a:rPr lang="fr-FR" sz="1000" b="0" i="0" u="sng" strike="noStrike" dirty="0">
                          <a:solidFill>
                            <a:srgbClr val="000000"/>
                          </a:solidFill>
                          <a:effectLst/>
                          <a:latin typeface="Trebuchet MS" panose="020B0603020202020204" pitchFamily="34" charset="0"/>
                        </a:rPr>
                        <a:t> </a:t>
                      </a:r>
                    </a:p>
                  </a:txBody>
                  <a:tcPr marL="8095" marR="8095" marT="9963"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r>
              <a:tr h="275721">
                <a:tc>
                  <a:txBody>
                    <a:bodyPr/>
                    <a:lstStyle/>
                    <a:p>
                      <a:pPr algn="l" fontAlgn="ctr"/>
                      <a:r>
                        <a:rPr lang="fr-FR" sz="1000" b="1" i="0" u="none" strike="noStrike">
                          <a:solidFill>
                            <a:srgbClr val="000000"/>
                          </a:solidFill>
                          <a:effectLst/>
                          <a:latin typeface="Trebuchet MS" panose="020B0603020202020204" pitchFamily="34" charset="0"/>
                        </a:rPr>
                        <a:t>INSERM, U1063, Angers</a:t>
                      </a:r>
                    </a:p>
                  </a:txBody>
                  <a:tcPr marL="8095" marR="8095" marT="9963"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auto"/>
                      <a:r>
                        <a:rPr lang="fr-FR" sz="1000" b="1" i="0" u="none" strike="noStrike">
                          <a:solidFill>
                            <a:srgbClr val="000000"/>
                          </a:solidFill>
                          <a:effectLst/>
                          <a:latin typeface="Trebuchet MS" panose="020B0603020202020204" pitchFamily="34" charset="0"/>
                        </a:rPr>
                        <a:t> </a:t>
                      </a:r>
                    </a:p>
                  </a:txBody>
                  <a:tcPr marL="8095" marR="8095" marT="9963"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gridSpan="3">
                  <a:txBody>
                    <a:bodyPr/>
                    <a:lstStyle/>
                    <a:p>
                      <a:pPr algn="ctr" fontAlgn="ctr"/>
                      <a:r>
                        <a:rPr lang="fr-FR" sz="1000" b="1" i="0" u="none" strike="noStrike">
                          <a:solidFill>
                            <a:srgbClr val="000000"/>
                          </a:solidFill>
                          <a:effectLst/>
                          <a:latin typeface="Trebuchet MS" panose="020B0603020202020204" pitchFamily="34" charset="0"/>
                        </a:rPr>
                        <a:t> </a:t>
                      </a:r>
                    </a:p>
                  </a:txBody>
                  <a:tcPr marL="8095" marR="8095" marT="996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hMerge="1">
                  <a:txBody>
                    <a:bodyPr/>
                    <a:lstStyle/>
                    <a:p>
                      <a:endParaRPr lang="fr-FR"/>
                    </a:p>
                  </a:txBody>
                  <a:tcPr/>
                </a:tc>
                <a:tc hMerge="1">
                  <a:txBody>
                    <a:bodyPr/>
                    <a:lstStyle/>
                    <a:p>
                      <a:endParaRPr lang="fr-FR"/>
                    </a:p>
                  </a:txBody>
                  <a:tcPr/>
                </a:tc>
                <a:tc gridSpan="2">
                  <a:txBody>
                    <a:bodyPr/>
                    <a:lstStyle/>
                    <a:p>
                      <a:pPr algn="ctr" fontAlgn="auto"/>
                      <a:r>
                        <a:rPr lang="fr-FR" sz="1000" b="1" i="0" u="none" strike="noStrike" dirty="0">
                          <a:solidFill>
                            <a:srgbClr val="000000"/>
                          </a:solidFill>
                          <a:effectLst/>
                          <a:latin typeface="Trebuchet MS" panose="020B0603020202020204" pitchFamily="34" charset="0"/>
                        </a:rPr>
                        <a:t> </a:t>
                      </a:r>
                    </a:p>
                  </a:txBody>
                  <a:tcPr marL="8095" marR="8095" marT="9963"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hMerge="1">
                  <a:txBody>
                    <a:bodyPr/>
                    <a:lstStyle/>
                    <a:p>
                      <a:pPr algn="l" fontAlgn="auto"/>
                      <a:endParaRPr lang="fr-FR" sz="1000" b="0" i="0" u="sng" strike="noStrike">
                        <a:solidFill>
                          <a:srgbClr val="000000"/>
                        </a:solidFill>
                        <a:effectLst/>
                        <a:latin typeface="Trebuchet MS" panose="020B0603020202020204" pitchFamily="34" charset="0"/>
                      </a:endParaRPr>
                    </a:p>
                  </a:txBody>
                  <a:tcPr marL="9963" marR="9963" marT="9963"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auto"/>
                      <a:r>
                        <a:rPr lang="fr-FR" sz="1000" b="0" i="0" u="sng" strike="noStrike">
                          <a:solidFill>
                            <a:srgbClr val="000000"/>
                          </a:solidFill>
                          <a:effectLst/>
                          <a:latin typeface="Trebuchet MS" panose="020B0603020202020204" pitchFamily="34" charset="0"/>
                        </a:rPr>
                        <a:t> </a:t>
                      </a:r>
                    </a:p>
                  </a:txBody>
                  <a:tcPr marL="8095" marR="8095" marT="9963"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r>
              <a:tr h="275721">
                <a:tc>
                  <a:txBody>
                    <a:bodyPr/>
                    <a:lstStyle/>
                    <a:p>
                      <a:pPr algn="l" fontAlgn="ctr"/>
                      <a:r>
                        <a:rPr lang="fr-FR" sz="1000" b="1" i="0" u="none" strike="noStrike">
                          <a:solidFill>
                            <a:srgbClr val="000000"/>
                          </a:solidFill>
                          <a:effectLst/>
                          <a:latin typeface="Trebuchet MS" panose="020B0603020202020204" pitchFamily="34" charset="0"/>
                        </a:rPr>
                        <a:t>INSERM U1069, Tours</a:t>
                      </a:r>
                    </a:p>
                  </a:txBody>
                  <a:tcPr marL="8095" marR="8095" marT="9963"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auto"/>
                      <a:r>
                        <a:rPr lang="fr-FR" sz="1000" b="1" i="0" u="none" strike="noStrike">
                          <a:solidFill>
                            <a:srgbClr val="000000"/>
                          </a:solidFill>
                          <a:effectLst/>
                          <a:latin typeface="Trebuchet MS" panose="020B0603020202020204" pitchFamily="34" charset="0"/>
                        </a:rPr>
                        <a:t> </a:t>
                      </a:r>
                    </a:p>
                  </a:txBody>
                  <a:tcPr marL="8095" marR="8095" marT="9963"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gridSpan="3">
                  <a:txBody>
                    <a:bodyPr/>
                    <a:lstStyle/>
                    <a:p>
                      <a:pPr algn="ctr" fontAlgn="ctr"/>
                      <a:r>
                        <a:rPr lang="fr-FR" sz="1000" b="1" i="0" u="none" strike="noStrike">
                          <a:solidFill>
                            <a:srgbClr val="000000"/>
                          </a:solidFill>
                          <a:effectLst/>
                          <a:latin typeface="Trebuchet MS" panose="020B0603020202020204" pitchFamily="34" charset="0"/>
                        </a:rPr>
                        <a:t> </a:t>
                      </a:r>
                    </a:p>
                  </a:txBody>
                  <a:tcPr marL="8095" marR="8095" marT="996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hMerge="1">
                  <a:txBody>
                    <a:bodyPr/>
                    <a:lstStyle/>
                    <a:p>
                      <a:endParaRPr lang="fr-FR"/>
                    </a:p>
                  </a:txBody>
                  <a:tcPr/>
                </a:tc>
                <a:tc hMerge="1">
                  <a:txBody>
                    <a:bodyPr/>
                    <a:lstStyle/>
                    <a:p>
                      <a:endParaRPr lang="fr-FR"/>
                    </a:p>
                  </a:txBody>
                  <a:tcPr/>
                </a:tc>
                <a:tc gridSpan="2">
                  <a:txBody>
                    <a:bodyPr/>
                    <a:lstStyle/>
                    <a:p>
                      <a:pPr algn="ctr" fontAlgn="auto"/>
                      <a:r>
                        <a:rPr lang="fr-FR" sz="1000" b="1" i="0" u="none" strike="noStrike" dirty="0">
                          <a:solidFill>
                            <a:srgbClr val="000000"/>
                          </a:solidFill>
                          <a:effectLst/>
                          <a:latin typeface="Trebuchet MS" panose="020B0603020202020204" pitchFamily="34" charset="0"/>
                        </a:rPr>
                        <a:t> </a:t>
                      </a:r>
                    </a:p>
                  </a:txBody>
                  <a:tcPr marL="8095" marR="8095" marT="9963"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hMerge="1">
                  <a:txBody>
                    <a:bodyPr/>
                    <a:lstStyle/>
                    <a:p>
                      <a:pPr algn="l" fontAlgn="auto"/>
                      <a:endParaRPr lang="fr-FR" sz="1000" b="0" i="0" u="sng" strike="noStrike">
                        <a:solidFill>
                          <a:srgbClr val="000000"/>
                        </a:solidFill>
                        <a:effectLst/>
                        <a:latin typeface="Trebuchet MS" panose="020B0603020202020204" pitchFamily="34" charset="0"/>
                      </a:endParaRPr>
                    </a:p>
                  </a:txBody>
                  <a:tcPr marL="9963" marR="9963" marT="9963"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auto"/>
                      <a:r>
                        <a:rPr lang="fr-FR" sz="1000" b="0" i="0" u="sng" strike="noStrike">
                          <a:solidFill>
                            <a:srgbClr val="000000"/>
                          </a:solidFill>
                          <a:effectLst/>
                          <a:latin typeface="Trebuchet MS" panose="020B0603020202020204" pitchFamily="34" charset="0"/>
                        </a:rPr>
                        <a:t> </a:t>
                      </a:r>
                    </a:p>
                  </a:txBody>
                  <a:tcPr marL="8095" marR="8095" marT="9963"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r>
              <a:tr h="275721">
                <a:tc gridSpan="7">
                  <a:txBody>
                    <a:bodyPr/>
                    <a:lstStyle/>
                    <a:p>
                      <a:pPr algn="l" fontAlgn="b"/>
                      <a:r>
                        <a:rPr lang="fr-FR" sz="1000" b="1" i="0" u="none" strike="noStrike" dirty="0">
                          <a:solidFill>
                            <a:srgbClr val="000000"/>
                          </a:solidFill>
                          <a:effectLst/>
                          <a:latin typeface="Trebuchet MS" panose="020B0603020202020204" pitchFamily="34" charset="0"/>
                        </a:rPr>
                        <a:t>Plateforme Transversale d'Allergologie (PFTA), Hôtel-Dieu, CIC Thorax, Institut du thorax, CHU de Nantes</a:t>
                      </a:r>
                    </a:p>
                  </a:txBody>
                  <a:tcPr marL="8095" marR="8095" marT="9963"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pPr algn="l" fontAlgn="auto"/>
                      <a:endParaRPr lang="fr-FR" sz="1000" b="0" i="0" u="sng" strike="noStrike">
                        <a:solidFill>
                          <a:srgbClr val="000000"/>
                        </a:solidFill>
                        <a:effectLst/>
                        <a:latin typeface="Trebuchet MS" panose="020B0603020202020204" pitchFamily="34" charset="0"/>
                      </a:endParaRPr>
                    </a:p>
                  </a:txBody>
                  <a:tcPr marL="9963" marR="9963" marT="9963"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auto"/>
                      <a:r>
                        <a:rPr lang="fr-FR" sz="1000" b="0" i="0" u="sng" strike="noStrike">
                          <a:solidFill>
                            <a:srgbClr val="000000"/>
                          </a:solidFill>
                          <a:effectLst/>
                          <a:latin typeface="Trebuchet MS" panose="020B0603020202020204" pitchFamily="34" charset="0"/>
                        </a:rPr>
                        <a:t> </a:t>
                      </a:r>
                    </a:p>
                  </a:txBody>
                  <a:tcPr marL="8095" marR="8095" marT="9963"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r>
              <a:tr h="306356">
                <a:tc gridSpan="2">
                  <a:txBody>
                    <a:bodyPr/>
                    <a:lstStyle/>
                    <a:p>
                      <a:pPr algn="l" fontAlgn="ctr"/>
                      <a:r>
                        <a:rPr lang="fr-FR" sz="1000" b="1" i="0" u="none" strike="noStrike">
                          <a:solidFill>
                            <a:srgbClr val="000000"/>
                          </a:solidFill>
                          <a:effectLst/>
                          <a:latin typeface="Trebuchet MS" panose="020B0603020202020204" pitchFamily="34" charset="0"/>
                        </a:rPr>
                        <a:t>CHU, Unité Allergologie générale, Angers</a:t>
                      </a:r>
                    </a:p>
                  </a:txBody>
                  <a:tcPr marL="8095" marR="8095" marT="9963"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hMerge="1">
                  <a:txBody>
                    <a:bodyPr/>
                    <a:lstStyle/>
                    <a:p>
                      <a:endParaRPr lang="fr-FR"/>
                    </a:p>
                  </a:txBody>
                  <a:tcPr/>
                </a:tc>
                <a:tc gridSpan="3">
                  <a:txBody>
                    <a:bodyPr/>
                    <a:lstStyle/>
                    <a:p>
                      <a:pPr algn="ctr" fontAlgn="ctr"/>
                      <a:r>
                        <a:rPr lang="fr-FR" sz="1000" b="0" i="0" u="none" strike="noStrike">
                          <a:solidFill>
                            <a:srgbClr val="000000"/>
                          </a:solidFill>
                          <a:effectLst/>
                          <a:latin typeface="Trebuchet MS" panose="020B0603020202020204" pitchFamily="34" charset="0"/>
                        </a:rPr>
                        <a:t> </a:t>
                      </a:r>
                    </a:p>
                  </a:txBody>
                  <a:tcPr marL="8095" marR="8095" marT="996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hMerge="1">
                  <a:txBody>
                    <a:bodyPr/>
                    <a:lstStyle/>
                    <a:p>
                      <a:endParaRPr lang="fr-FR"/>
                    </a:p>
                  </a:txBody>
                  <a:tcPr/>
                </a:tc>
                <a:tc hMerge="1">
                  <a:txBody>
                    <a:bodyPr/>
                    <a:lstStyle/>
                    <a:p>
                      <a:endParaRPr lang="fr-FR"/>
                    </a:p>
                  </a:txBody>
                  <a:tcPr/>
                </a:tc>
                <a:tc gridSpan="2">
                  <a:txBody>
                    <a:bodyPr/>
                    <a:lstStyle/>
                    <a:p>
                      <a:pPr algn="ctr" fontAlgn="auto"/>
                      <a:r>
                        <a:rPr lang="fr-FR" sz="1000" b="0" i="0" u="none" strike="noStrike" dirty="0">
                          <a:solidFill>
                            <a:srgbClr val="000000"/>
                          </a:solidFill>
                          <a:effectLst/>
                          <a:latin typeface="Trebuchet MS" panose="020B0603020202020204" pitchFamily="34" charset="0"/>
                        </a:rPr>
                        <a:t> </a:t>
                      </a:r>
                    </a:p>
                  </a:txBody>
                  <a:tcPr marL="8095" marR="8095" marT="9963"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hMerge="1">
                  <a:txBody>
                    <a:bodyPr/>
                    <a:lstStyle/>
                    <a:p>
                      <a:pPr algn="l" fontAlgn="auto"/>
                      <a:endParaRPr lang="fr-FR" sz="1000" b="0" i="0" u="none" strike="noStrike">
                        <a:solidFill>
                          <a:srgbClr val="000000"/>
                        </a:solidFill>
                        <a:effectLst/>
                        <a:latin typeface="Trebuchet MS" panose="020B0603020202020204" pitchFamily="34" charset="0"/>
                      </a:endParaRPr>
                    </a:p>
                  </a:txBody>
                  <a:tcPr marL="9963" marR="9963" marT="9963"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auto"/>
                      <a:r>
                        <a:rPr lang="fr-FR" sz="1000" b="0" i="0" u="none" strike="noStrike">
                          <a:solidFill>
                            <a:srgbClr val="000000"/>
                          </a:solidFill>
                          <a:effectLst/>
                          <a:latin typeface="Trebuchet MS" panose="020B0603020202020204" pitchFamily="34" charset="0"/>
                        </a:rPr>
                        <a:t> </a:t>
                      </a:r>
                    </a:p>
                  </a:txBody>
                  <a:tcPr marL="8095" marR="8095" marT="9963"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r>
              <a:tr h="306356">
                <a:tc>
                  <a:txBody>
                    <a:bodyPr/>
                    <a:lstStyle/>
                    <a:p>
                      <a:pPr algn="l" fontAlgn="ctr"/>
                      <a:r>
                        <a:rPr lang="fr-FR" sz="1000" b="1" i="0" u="none" strike="noStrike">
                          <a:solidFill>
                            <a:srgbClr val="000000"/>
                          </a:solidFill>
                          <a:effectLst/>
                          <a:latin typeface="Trebuchet MS" panose="020B0603020202020204" pitchFamily="34" charset="0"/>
                        </a:rPr>
                        <a:t>UNE, ONIRIS, Nantes</a:t>
                      </a:r>
                    </a:p>
                  </a:txBody>
                  <a:tcPr marL="8095" marR="8095" marT="9963"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auto"/>
                      <a:r>
                        <a:rPr lang="fr-FR" sz="1000" b="0" i="0" u="none" strike="noStrike">
                          <a:solidFill>
                            <a:srgbClr val="000000"/>
                          </a:solidFill>
                          <a:effectLst/>
                          <a:latin typeface="Trebuchet MS" panose="020B0603020202020204" pitchFamily="34" charset="0"/>
                        </a:rPr>
                        <a:t> </a:t>
                      </a:r>
                    </a:p>
                  </a:txBody>
                  <a:tcPr marL="8095" marR="8095" marT="9963"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gridSpan="3">
                  <a:txBody>
                    <a:bodyPr/>
                    <a:lstStyle/>
                    <a:p>
                      <a:pPr algn="ctr" fontAlgn="ctr"/>
                      <a:r>
                        <a:rPr lang="fr-FR" sz="1000" b="0" i="0" u="none" strike="noStrike">
                          <a:solidFill>
                            <a:srgbClr val="000000"/>
                          </a:solidFill>
                          <a:effectLst/>
                          <a:latin typeface="Trebuchet MS" panose="020B0603020202020204" pitchFamily="34" charset="0"/>
                        </a:rPr>
                        <a:t> </a:t>
                      </a:r>
                    </a:p>
                  </a:txBody>
                  <a:tcPr marL="8095" marR="8095" marT="996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hMerge="1">
                  <a:txBody>
                    <a:bodyPr/>
                    <a:lstStyle/>
                    <a:p>
                      <a:endParaRPr lang="fr-FR"/>
                    </a:p>
                  </a:txBody>
                  <a:tcPr/>
                </a:tc>
                <a:tc hMerge="1">
                  <a:txBody>
                    <a:bodyPr/>
                    <a:lstStyle/>
                    <a:p>
                      <a:endParaRPr lang="fr-FR"/>
                    </a:p>
                  </a:txBody>
                  <a:tcPr/>
                </a:tc>
                <a:tc gridSpan="2">
                  <a:txBody>
                    <a:bodyPr/>
                    <a:lstStyle/>
                    <a:p>
                      <a:pPr algn="ctr" fontAlgn="auto"/>
                      <a:r>
                        <a:rPr lang="fr-FR" sz="1000" b="0" i="0" u="none" strike="noStrike">
                          <a:solidFill>
                            <a:srgbClr val="000000"/>
                          </a:solidFill>
                          <a:effectLst/>
                          <a:latin typeface="Trebuchet MS" panose="020B0603020202020204" pitchFamily="34" charset="0"/>
                        </a:rPr>
                        <a:t> </a:t>
                      </a:r>
                    </a:p>
                  </a:txBody>
                  <a:tcPr marL="8095" marR="8095" marT="9963"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hMerge="1">
                  <a:txBody>
                    <a:bodyPr/>
                    <a:lstStyle/>
                    <a:p>
                      <a:pPr algn="l" fontAlgn="auto"/>
                      <a:endParaRPr lang="fr-FR" sz="1000" b="0" i="0" u="sng" strike="noStrike">
                        <a:solidFill>
                          <a:srgbClr val="000000"/>
                        </a:solidFill>
                        <a:effectLst/>
                        <a:latin typeface="Trebuchet MS" panose="020B0603020202020204" pitchFamily="34" charset="0"/>
                      </a:endParaRPr>
                    </a:p>
                  </a:txBody>
                  <a:tcPr marL="9963" marR="9963" marT="9963"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auto"/>
                      <a:r>
                        <a:rPr lang="fr-FR" sz="1000" b="0" i="0" u="sng" strike="noStrike">
                          <a:solidFill>
                            <a:srgbClr val="000000"/>
                          </a:solidFill>
                          <a:effectLst/>
                          <a:latin typeface="Trebuchet MS" panose="020B0603020202020204" pitchFamily="34" charset="0"/>
                        </a:rPr>
                        <a:t> </a:t>
                      </a:r>
                    </a:p>
                  </a:txBody>
                  <a:tcPr marL="8095" marR="8095" marT="9963"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r>
              <a:tr h="275721">
                <a:tc gridSpan="8">
                  <a:txBody>
                    <a:bodyPr/>
                    <a:lstStyle/>
                    <a:p>
                      <a:pPr algn="l" fontAlgn="ctr"/>
                      <a:r>
                        <a:rPr lang="fr-FR" sz="1000" b="1" i="0" u="none" strike="noStrike">
                          <a:solidFill>
                            <a:srgbClr val="000000"/>
                          </a:solidFill>
                          <a:effectLst/>
                          <a:latin typeface="Trebuchet MS" panose="020B0603020202020204" pitchFamily="34" charset="0"/>
                        </a:rPr>
                        <a:t>EA 2160 Mer Molécules Santé-Institut Universitaire Mer et Littoral FR3473 CNRS, et Institut de Cancérologie de l'Ouest (ICO), Nantes</a:t>
                      </a:r>
                    </a:p>
                  </a:txBody>
                  <a:tcPr marL="8095" marR="8095" marT="99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r>
              <a:tr h="275721">
                <a:tc gridSpan="4">
                  <a:txBody>
                    <a:bodyPr/>
                    <a:lstStyle/>
                    <a:p>
                      <a:pPr algn="l" fontAlgn="ctr"/>
                      <a:r>
                        <a:rPr lang="fr-FR" sz="1000" b="1" i="0" u="none" strike="noStrike">
                          <a:solidFill>
                            <a:srgbClr val="000000"/>
                          </a:solidFill>
                          <a:effectLst/>
                          <a:latin typeface="Trebuchet MS" panose="020B0603020202020204" pitchFamily="34" charset="0"/>
                        </a:rPr>
                        <a:t>ANAFORCAL pays de la Loire,  Rasema</a:t>
                      </a:r>
                    </a:p>
                  </a:txBody>
                  <a:tcPr marL="8095" marR="8095" marT="9963"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hMerge="1">
                  <a:txBody>
                    <a:bodyPr/>
                    <a:lstStyle/>
                    <a:p>
                      <a:endParaRPr lang="fr-FR"/>
                    </a:p>
                  </a:txBody>
                  <a:tcPr/>
                </a:tc>
                <a:tc hMerge="1">
                  <a:txBody>
                    <a:bodyPr/>
                    <a:lstStyle/>
                    <a:p>
                      <a:pPr algn="ctr" fontAlgn="ctr"/>
                      <a:endParaRPr lang="fr-FR" sz="1000" b="1" i="0" u="none" strike="noStrike">
                        <a:solidFill>
                          <a:srgbClr val="000000"/>
                        </a:solidFill>
                        <a:effectLst/>
                        <a:latin typeface="Trebuchet MS" panose="020B0603020202020204" pitchFamily="34" charset="0"/>
                      </a:endParaRPr>
                    </a:p>
                  </a:txBody>
                  <a:tcPr marL="9963" marR="9963" marT="996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hMerge="1">
                  <a:txBody>
                    <a:bodyPr/>
                    <a:lstStyle/>
                    <a:p>
                      <a:endParaRPr lang="fr-FR"/>
                    </a:p>
                  </a:txBody>
                  <a:tcPr/>
                </a:tc>
                <a:tc>
                  <a:txBody>
                    <a:bodyPr/>
                    <a:lstStyle/>
                    <a:p>
                      <a:pPr algn="ctr" fontAlgn="ctr"/>
                      <a:r>
                        <a:rPr lang="fr-FR" sz="1000" b="1" i="0" u="none" strike="noStrike" dirty="0">
                          <a:solidFill>
                            <a:srgbClr val="000000"/>
                          </a:solidFill>
                          <a:effectLst/>
                          <a:latin typeface="Trebuchet MS" panose="020B0603020202020204" pitchFamily="34" charset="0"/>
                        </a:rPr>
                        <a:t> </a:t>
                      </a:r>
                    </a:p>
                  </a:txBody>
                  <a:tcPr marL="8095" marR="8095" marT="996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auto"/>
                      <a:r>
                        <a:rPr lang="fr-FR" sz="1000" b="1" i="0" u="none" strike="noStrike">
                          <a:solidFill>
                            <a:srgbClr val="000000"/>
                          </a:solidFill>
                          <a:effectLst/>
                          <a:latin typeface="Trebuchet MS" panose="020B0603020202020204" pitchFamily="34" charset="0"/>
                        </a:rPr>
                        <a:t> </a:t>
                      </a:r>
                    </a:p>
                  </a:txBody>
                  <a:tcPr marL="8095" marR="8095" marT="9963"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gridSpan="2">
                  <a:txBody>
                    <a:bodyPr/>
                    <a:lstStyle/>
                    <a:p>
                      <a:pPr algn="l" fontAlgn="auto"/>
                      <a:r>
                        <a:rPr lang="fr-FR" sz="1000" b="1" i="0" u="none" strike="noStrike">
                          <a:solidFill>
                            <a:srgbClr val="000000"/>
                          </a:solidFill>
                          <a:effectLst/>
                          <a:latin typeface="Trebuchet MS" panose="020B0603020202020204" pitchFamily="34" charset="0"/>
                        </a:rPr>
                        <a:t> </a:t>
                      </a:r>
                    </a:p>
                  </a:txBody>
                  <a:tcPr marL="8095" marR="8095" marT="9963"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hMerge="1">
                  <a:txBody>
                    <a:bodyPr/>
                    <a:lstStyle/>
                    <a:p>
                      <a:endParaRPr lang="fr-FR"/>
                    </a:p>
                  </a:txBody>
                  <a:tcPr/>
                </a:tc>
              </a:tr>
              <a:tr h="275721">
                <a:tc gridSpan="4">
                  <a:txBody>
                    <a:bodyPr/>
                    <a:lstStyle/>
                    <a:p>
                      <a:pPr algn="l" fontAlgn="ctr"/>
                      <a:r>
                        <a:rPr lang="fr-FR" sz="1000" b="1" i="0" u="none" strike="noStrike" dirty="0">
                          <a:solidFill>
                            <a:srgbClr val="000000"/>
                          </a:solidFill>
                          <a:effectLst/>
                          <a:latin typeface="Trebuchet MS" panose="020B0603020202020204" pitchFamily="34" charset="0"/>
                        </a:rPr>
                        <a:t>Unité Transversale d’Allergologie Immunologie Clinique, Tours</a:t>
                      </a:r>
                    </a:p>
                  </a:txBody>
                  <a:tcPr marL="8095" marR="8095" marT="9963"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hMerge="1">
                  <a:txBody>
                    <a:bodyPr/>
                    <a:lstStyle/>
                    <a:p>
                      <a:endParaRPr lang="fr-FR"/>
                    </a:p>
                  </a:txBody>
                  <a:tcPr/>
                </a:tc>
                <a:tc hMerge="1">
                  <a:txBody>
                    <a:bodyPr/>
                    <a:lstStyle/>
                    <a:p>
                      <a:pPr algn="ctr" fontAlgn="ctr"/>
                      <a:endParaRPr lang="fr-FR" sz="1000" b="1" i="0" u="none" strike="noStrike">
                        <a:solidFill>
                          <a:srgbClr val="000000"/>
                        </a:solidFill>
                        <a:effectLst/>
                        <a:latin typeface="Trebuchet MS" panose="020B0603020202020204" pitchFamily="34" charset="0"/>
                      </a:endParaRPr>
                    </a:p>
                  </a:txBody>
                  <a:tcPr marL="9963" marR="9963" marT="996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hMerge="1">
                  <a:txBody>
                    <a:bodyPr/>
                    <a:lstStyle/>
                    <a:p>
                      <a:endParaRPr lang="fr-FR"/>
                    </a:p>
                  </a:txBody>
                  <a:tcPr/>
                </a:tc>
                <a:tc>
                  <a:txBody>
                    <a:bodyPr/>
                    <a:lstStyle/>
                    <a:p>
                      <a:pPr algn="ctr" fontAlgn="ctr"/>
                      <a:r>
                        <a:rPr lang="fr-FR" sz="1000" b="1" i="0" u="none" strike="noStrike">
                          <a:solidFill>
                            <a:srgbClr val="000000"/>
                          </a:solidFill>
                          <a:effectLst/>
                          <a:latin typeface="Trebuchet MS" panose="020B0603020202020204" pitchFamily="34" charset="0"/>
                        </a:rPr>
                        <a:t> </a:t>
                      </a:r>
                    </a:p>
                  </a:txBody>
                  <a:tcPr marL="8095" marR="8095" marT="996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auto"/>
                      <a:r>
                        <a:rPr lang="fr-FR" sz="1000" b="1" i="0" u="none" strike="noStrike">
                          <a:solidFill>
                            <a:srgbClr val="000000"/>
                          </a:solidFill>
                          <a:effectLst/>
                          <a:latin typeface="Trebuchet MS" panose="020B0603020202020204" pitchFamily="34" charset="0"/>
                        </a:rPr>
                        <a:t> </a:t>
                      </a:r>
                    </a:p>
                  </a:txBody>
                  <a:tcPr marL="8095" marR="8095" marT="9963"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gridSpan="2">
                  <a:txBody>
                    <a:bodyPr/>
                    <a:lstStyle/>
                    <a:p>
                      <a:pPr algn="l" fontAlgn="auto"/>
                      <a:r>
                        <a:rPr lang="fr-FR" sz="1000" b="1" i="0" u="sng" strike="noStrike" dirty="0">
                          <a:solidFill>
                            <a:srgbClr val="000000"/>
                          </a:solidFill>
                          <a:effectLst/>
                          <a:latin typeface="Trebuchet MS" panose="020B0603020202020204" pitchFamily="34" charset="0"/>
                        </a:rPr>
                        <a:t> </a:t>
                      </a:r>
                    </a:p>
                  </a:txBody>
                  <a:tcPr marL="8095" marR="8095" marT="9963"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hMerge="1">
                  <a:txBody>
                    <a:bodyPr/>
                    <a:lstStyle/>
                    <a:p>
                      <a:endParaRPr lang="fr-FR"/>
                    </a:p>
                  </a:txBody>
                  <a:tcPr/>
                </a:tc>
              </a:tr>
            </a:tbl>
          </a:graphicData>
        </a:graphic>
      </p:graphicFrame>
      <p:sp>
        <p:nvSpPr>
          <p:cNvPr id="3" name="Titre 1"/>
          <p:cNvSpPr>
            <a:spLocks noGrp="1"/>
          </p:cNvSpPr>
          <p:nvPr>
            <p:ph type="title"/>
          </p:nvPr>
        </p:nvSpPr>
        <p:spPr>
          <a:xfrm>
            <a:off x="3782870" y="44624"/>
            <a:ext cx="4513405" cy="1143000"/>
          </a:xfrm>
        </p:spPr>
        <p:txBody>
          <a:bodyPr/>
          <a:lstStyle/>
          <a:p>
            <a:r>
              <a:rPr lang="fr-FR" b="1" dirty="0" smtClean="0">
                <a:solidFill>
                  <a:schemeClr val="accent1">
                    <a:lumMod val="75000"/>
                  </a:schemeClr>
                </a:solidFill>
              </a:rPr>
              <a:t>Teams </a:t>
            </a:r>
            <a:endParaRPr lang="fr-FR" b="1" dirty="0">
              <a:solidFill>
                <a:schemeClr val="accent1">
                  <a:lumMod val="75000"/>
                </a:schemeClr>
              </a:solidFill>
            </a:endParaRPr>
          </a:p>
        </p:txBody>
      </p:sp>
      <p:sp>
        <p:nvSpPr>
          <p:cNvPr id="5" name="ZoneTexte 4"/>
          <p:cNvSpPr txBox="1"/>
          <p:nvPr/>
        </p:nvSpPr>
        <p:spPr>
          <a:xfrm rot="20400251">
            <a:off x="2582284" y="3780432"/>
            <a:ext cx="5055808" cy="646331"/>
          </a:xfrm>
          <a:prstGeom prst="rect">
            <a:avLst/>
          </a:prstGeom>
          <a:solidFill>
            <a:schemeClr val="bg1"/>
          </a:solidFill>
        </p:spPr>
        <p:txBody>
          <a:bodyPr wrap="none" rtlCol="0">
            <a:spAutoFit/>
          </a:bodyPr>
          <a:lstStyle/>
          <a:p>
            <a:r>
              <a:rPr lang="fr-FR" sz="3600" b="1" dirty="0" smtClean="0"/>
              <a:t>14 </a:t>
            </a:r>
            <a:r>
              <a:rPr lang="fr-FR" sz="3600" b="1" dirty="0" err="1" smtClean="0"/>
              <a:t>labs</a:t>
            </a:r>
            <a:r>
              <a:rPr lang="fr-FR" sz="3600" b="1" dirty="0" smtClean="0"/>
              <a:t> / 210 </a:t>
            </a:r>
            <a:r>
              <a:rPr lang="fr-FR" sz="3600" b="1" dirty="0" err="1" smtClean="0"/>
              <a:t>researchers</a:t>
            </a:r>
            <a:r>
              <a:rPr lang="fr-FR" sz="3600" b="1" dirty="0" smtClean="0"/>
              <a:t> </a:t>
            </a:r>
            <a:endParaRPr lang="fr-FR" sz="3600" b="1" dirty="0"/>
          </a:p>
        </p:txBody>
      </p:sp>
    </p:spTree>
    <p:extLst>
      <p:ext uri="{BB962C8B-B14F-4D97-AF65-F5344CB8AC3E}">
        <p14:creationId xmlns:p14="http://schemas.microsoft.com/office/powerpoint/2010/main" val="3541460465"/>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re 1"/>
          <p:cNvSpPr>
            <a:spLocks noGrp="1"/>
          </p:cNvSpPr>
          <p:nvPr>
            <p:ph type="title"/>
          </p:nvPr>
        </p:nvSpPr>
        <p:spPr>
          <a:xfrm>
            <a:off x="3782870" y="44624"/>
            <a:ext cx="4513405" cy="1143000"/>
          </a:xfrm>
          <a:ln>
            <a:noFill/>
          </a:ln>
        </p:spPr>
        <p:txBody>
          <a:bodyPr/>
          <a:lstStyle/>
          <a:p>
            <a:r>
              <a:rPr lang="en-US" b="1" dirty="0" smtClean="0">
                <a:solidFill>
                  <a:schemeClr val="accent1">
                    <a:lumMod val="75000"/>
                  </a:schemeClr>
                </a:solidFill>
              </a:rPr>
              <a:t>Organization</a:t>
            </a:r>
            <a:r>
              <a:rPr lang="fr-FR" b="1" dirty="0" smtClean="0">
                <a:solidFill>
                  <a:schemeClr val="accent1">
                    <a:lumMod val="75000"/>
                  </a:schemeClr>
                </a:solidFill>
              </a:rPr>
              <a:t> </a:t>
            </a:r>
            <a:endParaRPr lang="fr-FR" b="1" dirty="0">
              <a:solidFill>
                <a:schemeClr val="accent1">
                  <a:lumMod val="75000"/>
                </a:schemeClr>
              </a:solidFill>
            </a:endParaRPr>
          </a:p>
        </p:txBody>
      </p:sp>
      <p:sp>
        <p:nvSpPr>
          <p:cNvPr id="4" name="ZoneTexte 3"/>
          <p:cNvSpPr txBox="1"/>
          <p:nvPr/>
        </p:nvSpPr>
        <p:spPr>
          <a:xfrm>
            <a:off x="4474161" y="1892808"/>
            <a:ext cx="5297412" cy="923330"/>
          </a:xfrm>
          <a:prstGeom prst="rect">
            <a:avLst/>
          </a:prstGeom>
          <a:noFill/>
          <a:ln>
            <a:solidFill>
              <a:schemeClr val="tx1"/>
            </a:solidFill>
          </a:ln>
        </p:spPr>
        <p:txBody>
          <a:bodyPr wrap="none" rtlCol="0">
            <a:spAutoFit/>
          </a:bodyPr>
          <a:lstStyle/>
          <a:p>
            <a:pPr algn="ctr"/>
            <a:r>
              <a:rPr lang="en-US" b="1" dirty="0" smtClean="0"/>
              <a:t>Administrative committee </a:t>
            </a:r>
          </a:p>
          <a:p>
            <a:pPr algn="ctr"/>
            <a:r>
              <a:rPr lang="fr-FR" b="1" dirty="0" err="1" smtClean="0"/>
              <a:t>University</a:t>
            </a:r>
            <a:r>
              <a:rPr lang="fr-FR" b="1" dirty="0" smtClean="0"/>
              <a:t> </a:t>
            </a:r>
            <a:r>
              <a:rPr lang="fr-FR" b="1" dirty="0" err="1" smtClean="0"/>
              <a:t>hospital</a:t>
            </a:r>
            <a:r>
              <a:rPr lang="fr-FR" b="1" dirty="0" smtClean="0"/>
              <a:t>, Inra, Inserm,  Nantes </a:t>
            </a:r>
            <a:r>
              <a:rPr lang="fr-FR" b="1" dirty="0" err="1" smtClean="0"/>
              <a:t>University</a:t>
            </a:r>
            <a:r>
              <a:rPr lang="fr-FR" b="1" dirty="0" smtClean="0"/>
              <a:t>,…</a:t>
            </a:r>
          </a:p>
          <a:p>
            <a:pPr algn="ctr"/>
            <a:r>
              <a:rPr lang="fr-FR" b="1" dirty="0" err="1" smtClean="0"/>
              <a:t>President</a:t>
            </a:r>
            <a:r>
              <a:rPr lang="fr-FR" b="1" dirty="0" smtClean="0"/>
              <a:t> : B Darcy Vrillon (Inra) </a:t>
            </a:r>
            <a:endParaRPr lang="en-US" b="1" dirty="0"/>
          </a:p>
        </p:txBody>
      </p:sp>
      <p:sp>
        <p:nvSpPr>
          <p:cNvPr id="5" name="ZoneTexte 4"/>
          <p:cNvSpPr txBox="1"/>
          <p:nvPr/>
        </p:nvSpPr>
        <p:spPr>
          <a:xfrm>
            <a:off x="3755364" y="3958031"/>
            <a:ext cx="3362011" cy="1200329"/>
          </a:xfrm>
          <a:prstGeom prst="rect">
            <a:avLst/>
          </a:prstGeom>
          <a:noFill/>
          <a:ln>
            <a:solidFill>
              <a:schemeClr val="tx1"/>
            </a:solidFill>
          </a:ln>
        </p:spPr>
        <p:txBody>
          <a:bodyPr wrap="none" rtlCol="0">
            <a:spAutoFit/>
          </a:bodyPr>
          <a:lstStyle/>
          <a:p>
            <a:pPr algn="ctr"/>
            <a:r>
              <a:rPr lang="fr-FR" b="1" dirty="0" err="1" smtClean="0"/>
              <a:t>Executive</a:t>
            </a:r>
            <a:r>
              <a:rPr lang="fr-FR" b="1" dirty="0" smtClean="0"/>
              <a:t> </a:t>
            </a:r>
            <a:r>
              <a:rPr lang="fr-FR" b="1" dirty="0" err="1" smtClean="0"/>
              <a:t>committee</a:t>
            </a:r>
            <a:r>
              <a:rPr lang="fr-FR" b="1" dirty="0" smtClean="0"/>
              <a:t> </a:t>
            </a:r>
          </a:p>
          <a:p>
            <a:pPr algn="ctr"/>
            <a:r>
              <a:rPr lang="fr-FR" b="1" dirty="0" err="1" smtClean="0"/>
              <a:t>Director</a:t>
            </a:r>
            <a:r>
              <a:rPr lang="fr-FR" b="1" dirty="0" smtClean="0"/>
              <a:t> </a:t>
            </a:r>
            <a:r>
              <a:rPr lang="fr-FR" b="1" dirty="0" err="1" smtClean="0"/>
              <a:t>M.Krempf</a:t>
            </a:r>
            <a:r>
              <a:rPr lang="fr-FR" b="1" dirty="0" smtClean="0"/>
              <a:t> (Nantes)</a:t>
            </a:r>
          </a:p>
          <a:p>
            <a:pPr algn="ctr"/>
            <a:r>
              <a:rPr lang="fr-FR" b="1" dirty="0" err="1" smtClean="0"/>
              <a:t>Past</a:t>
            </a:r>
            <a:r>
              <a:rPr lang="fr-FR" b="1" dirty="0" smtClean="0"/>
              <a:t> </a:t>
            </a:r>
            <a:r>
              <a:rPr lang="fr-FR" b="1" dirty="0" err="1" smtClean="0"/>
              <a:t>Director</a:t>
            </a:r>
            <a:r>
              <a:rPr lang="fr-FR" b="1" dirty="0" smtClean="0"/>
              <a:t> </a:t>
            </a:r>
            <a:r>
              <a:rPr lang="fr-FR" b="1" dirty="0" err="1" smtClean="0"/>
              <a:t>M.Champ</a:t>
            </a:r>
            <a:r>
              <a:rPr lang="fr-FR" b="1" dirty="0" smtClean="0"/>
              <a:t> (Nantes)</a:t>
            </a:r>
          </a:p>
          <a:p>
            <a:pPr algn="ctr"/>
            <a:r>
              <a:rPr lang="fr-FR" b="1" dirty="0" err="1" smtClean="0"/>
              <a:t>Elected</a:t>
            </a:r>
            <a:r>
              <a:rPr lang="fr-FR" b="1" dirty="0" smtClean="0"/>
              <a:t> </a:t>
            </a:r>
            <a:r>
              <a:rPr lang="fr-FR" b="1" dirty="0" err="1" smtClean="0"/>
              <a:t>Director</a:t>
            </a:r>
            <a:r>
              <a:rPr lang="fr-FR" b="1" dirty="0" smtClean="0"/>
              <a:t> P </a:t>
            </a:r>
            <a:r>
              <a:rPr lang="fr-FR" b="1" dirty="0" err="1" smtClean="0"/>
              <a:t>Lalles</a:t>
            </a:r>
            <a:r>
              <a:rPr lang="fr-FR" b="1" dirty="0" smtClean="0"/>
              <a:t> (Rennes)</a:t>
            </a:r>
            <a:endParaRPr lang="en-US" b="1" dirty="0"/>
          </a:p>
        </p:txBody>
      </p:sp>
      <p:sp>
        <p:nvSpPr>
          <p:cNvPr id="8" name="ZoneTexte 7"/>
          <p:cNvSpPr txBox="1"/>
          <p:nvPr/>
        </p:nvSpPr>
        <p:spPr>
          <a:xfrm>
            <a:off x="361219" y="3447502"/>
            <a:ext cx="2654381" cy="923330"/>
          </a:xfrm>
          <a:prstGeom prst="rect">
            <a:avLst/>
          </a:prstGeom>
          <a:noFill/>
          <a:ln>
            <a:solidFill>
              <a:schemeClr val="tx1"/>
            </a:solidFill>
          </a:ln>
        </p:spPr>
        <p:txBody>
          <a:bodyPr wrap="none" rtlCol="0">
            <a:spAutoFit/>
          </a:bodyPr>
          <a:lstStyle/>
          <a:p>
            <a:r>
              <a:rPr lang="en-US" b="1" dirty="0" smtClean="0"/>
              <a:t>Local scientific committee</a:t>
            </a:r>
          </a:p>
          <a:p>
            <a:r>
              <a:rPr lang="en-US" b="1" dirty="0" smtClean="0"/>
              <a:t>(Head of research units)  </a:t>
            </a:r>
          </a:p>
          <a:p>
            <a:endParaRPr lang="en-US" b="1" dirty="0"/>
          </a:p>
        </p:txBody>
      </p:sp>
      <p:sp>
        <p:nvSpPr>
          <p:cNvPr id="11" name="ZoneTexte 10"/>
          <p:cNvSpPr txBox="1"/>
          <p:nvPr/>
        </p:nvSpPr>
        <p:spPr>
          <a:xfrm>
            <a:off x="451990" y="2332161"/>
            <a:ext cx="2985433" cy="646331"/>
          </a:xfrm>
          <a:prstGeom prst="rect">
            <a:avLst/>
          </a:prstGeom>
          <a:noFill/>
          <a:ln>
            <a:solidFill>
              <a:schemeClr val="tx1"/>
            </a:solidFill>
          </a:ln>
        </p:spPr>
        <p:txBody>
          <a:bodyPr wrap="none" rtlCol="0">
            <a:spAutoFit/>
          </a:bodyPr>
          <a:lstStyle/>
          <a:p>
            <a:pPr algn="ctr"/>
            <a:r>
              <a:rPr lang="fr-FR" b="1" dirty="0" smtClean="0"/>
              <a:t>National </a:t>
            </a:r>
            <a:r>
              <a:rPr lang="en-US" b="1" dirty="0" smtClean="0"/>
              <a:t>scientific</a:t>
            </a:r>
            <a:r>
              <a:rPr lang="fr-FR" b="1" dirty="0" smtClean="0"/>
              <a:t> </a:t>
            </a:r>
            <a:r>
              <a:rPr lang="en-US" b="1" dirty="0" smtClean="0"/>
              <a:t>committee</a:t>
            </a:r>
          </a:p>
          <a:p>
            <a:pPr algn="ctr"/>
            <a:r>
              <a:rPr lang="en-US" b="1" dirty="0" smtClean="0"/>
              <a:t>D </a:t>
            </a:r>
            <a:r>
              <a:rPr lang="en-US" b="1" dirty="0" err="1" smtClean="0"/>
              <a:t>Lairon</a:t>
            </a:r>
            <a:endParaRPr lang="en-US" b="1" dirty="0"/>
          </a:p>
        </p:txBody>
      </p:sp>
      <p:cxnSp>
        <p:nvCxnSpPr>
          <p:cNvPr id="13" name="Connecteur droit avec flèche 12"/>
          <p:cNvCxnSpPr/>
          <p:nvPr/>
        </p:nvCxnSpPr>
        <p:spPr>
          <a:xfrm flipH="1">
            <a:off x="6039573" y="3086357"/>
            <a:ext cx="44577" cy="663797"/>
          </a:xfrm>
          <a:prstGeom prst="straightConnector1">
            <a:avLst/>
          </a:prstGeom>
          <a:ln w="76200">
            <a:solidFill>
              <a:schemeClr val="bg2"/>
            </a:solidFill>
            <a:tailEnd type="triangle"/>
          </a:ln>
        </p:spPr>
        <p:style>
          <a:lnRef idx="1">
            <a:schemeClr val="accent1"/>
          </a:lnRef>
          <a:fillRef idx="0">
            <a:schemeClr val="accent1"/>
          </a:fillRef>
          <a:effectRef idx="0">
            <a:schemeClr val="accent1"/>
          </a:effectRef>
          <a:fontRef idx="minor">
            <a:schemeClr val="tx1"/>
          </a:fontRef>
        </p:style>
      </p:cxnSp>
      <p:cxnSp>
        <p:nvCxnSpPr>
          <p:cNvPr id="15" name="Connecteur droit avec flèche 14"/>
          <p:cNvCxnSpPr/>
          <p:nvPr/>
        </p:nvCxnSpPr>
        <p:spPr>
          <a:xfrm>
            <a:off x="3575713" y="2811439"/>
            <a:ext cx="1327757" cy="1037771"/>
          </a:xfrm>
          <a:prstGeom prst="straightConnector1">
            <a:avLst/>
          </a:prstGeom>
          <a:ln w="76200">
            <a:solidFill>
              <a:schemeClr val="bg2"/>
            </a:solidFill>
            <a:tailEnd type="triangle"/>
          </a:ln>
        </p:spPr>
        <p:style>
          <a:lnRef idx="1">
            <a:schemeClr val="accent1"/>
          </a:lnRef>
          <a:fillRef idx="0">
            <a:schemeClr val="accent1"/>
          </a:fillRef>
          <a:effectRef idx="0">
            <a:schemeClr val="accent1"/>
          </a:effectRef>
          <a:fontRef idx="minor">
            <a:schemeClr val="tx1"/>
          </a:fontRef>
        </p:style>
      </p:cxnSp>
      <p:cxnSp>
        <p:nvCxnSpPr>
          <p:cNvPr id="17" name="Connecteur droit avec flèche 16"/>
          <p:cNvCxnSpPr/>
          <p:nvPr/>
        </p:nvCxnSpPr>
        <p:spPr>
          <a:xfrm>
            <a:off x="3121764" y="4220891"/>
            <a:ext cx="590427" cy="310165"/>
          </a:xfrm>
          <a:prstGeom prst="straightConnector1">
            <a:avLst/>
          </a:prstGeom>
          <a:ln w="28575">
            <a:solidFill>
              <a:schemeClr val="bg2"/>
            </a:solidFill>
            <a:tailEnd type="triangle"/>
          </a:ln>
        </p:spPr>
        <p:style>
          <a:lnRef idx="1">
            <a:schemeClr val="accent1"/>
          </a:lnRef>
          <a:fillRef idx="0">
            <a:schemeClr val="accent1"/>
          </a:fillRef>
          <a:effectRef idx="0">
            <a:schemeClr val="accent1"/>
          </a:effectRef>
          <a:fontRef idx="minor">
            <a:schemeClr val="tx1"/>
          </a:fontRef>
        </p:style>
      </p:cxnSp>
      <p:cxnSp>
        <p:nvCxnSpPr>
          <p:cNvPr id="21" name="Connecteur droit avec flèche 20"/>
          <p:cNvCxnSpPr/>
          <p:nvPr/>
        </p:nvCxnSpPr>
        <p:spPr>
          <a:xfrm flipH="1">
            <a:off x="3224404" y="5366237"/>
            <a:ext cx="1034536" cy="645181"/>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2" name="ZoneTexte 21"/>
          <p:cNvSpPr txBox="1"/>
          <p:nvPr/>
        </p:nvSpPr>
        <p:spPr>
          <a:xfrm>
            <a:off x="1364683" y="6083687"/>
            <a:ext cx="2133213" cy="369332"/>
          </a:xfrm>
          <a:prstGeom prst="rect">
            <a:avLst/>
          </a:prstGeom>
          <a:noFill/>
          <a:ln>
            <a:solidFill>
              <a:schemeClr val="tx1"/>
            </a:solidFill>
          </a:ln>
        </p:spPr>
        <p:txBody>
          <a:bodyPr wrap="none" rtlCol="0">
            <a:spAutoFit/>
          </a:bodyPr>
          <a:lstStyle/>
          <a:p>
            <a:r>
              <a:rPr lang="en-US" b="1" dirty="0" smtClean="0"/>
              <a:t>Scientific workshops</a:t>
            </a:r>
            <a:endParaRPr lang="en-US" b="1" dirty="0"/>
          </a:p>
        </p:txBody>
      </p:sp>
      <p:sp>
        <p:nvSpPr>
          <p:cNvPr id="23" name="ZoneTexte 22"/>
          <p:cNvSpPr txBox="1"/>
          <p:nvPr/>
        </p:nvSpPr>
        <p:spPr>
          <a:xfrm>
            <a:off x="3774750" y="6083659"/>
            <a:ext cx="1431417" cy="369332"/>
          </a:xfrm>
          <a:prstGeom prst="rect">
            <a:avLst/>
          </a:prstGeom>
          <a:noFill/>
          <a:ln>
            <a:solidFill>
              <a:schemeClr val="tx1"/>
            </a:solidFill>
          </a:ln>
        </p:spPr>
        <p:txBody>
          <a:bodyPr wrap="none" rtlCol="0">
            <a:spAutoFit/>
          </a:bodyPr>
          <a:lstStyle/>
          <a:p>
            <a:r>
              <a:rPr lang="fr-FR" b="1" dirty="0" smtClean="0"/>
              <a:t>Information  </a:t>
            </a:r>
            <a:endParaRPr lang="en-US" b="1" dirty="0"/>
          </a:p>
        </p:txBody>
      </p:sp>
      <p:sp>
        <p:nvSpPr>
          <p:cNvPr id="24" name="ZoneTexte 23"/>
          <p:cNvSpPr txBox="1"/>
          <p:nvPr/>
        </p:nvSpPr>
        <p:spPr>
          <a:xfrm>
            <a:off x="7986852" y="5244440"/>
            <a:ext cx="1645579" cy="369332"/>
          </a:xfrm>
          <a:prstGeom prst="rect">
            <a:avLst/>
          </a:prstGeom>
          <a:noFill/>
          <a:ln>
            <a:solidFill>
              <a:schemeClr val="tx1"/>
            </a:solidFill>
          </a:ln>
        </p:spPr>
        <p:txBody>
          <a:bodyPr wrap="none" rtlCol="0">
            <a:spAutoFit/>
          </a:bodyPr>
          <a:lstStyle/>
          <a:p>
            <a:r>
              <a:rPr lang="en-US" b="1" dirty="0" smtClean="0"/>
              <a:t>Money hunting</a:t>
            </a:r>
            <a:endParaRPr lang="en-US" b="1" dirty="0"/>
          </a:p>
        </p:txBody>
      </p:sp>
      <p:sp>
        <p:nvSpPr>
          <p:cNvPr id="25" name="ZoneTexte 24"/>
          <p:cNvSpPr txBox="1"/>
          <p:nvPr/>
        </p:nvSpPr>
        <p:spPr>
          <a:xfrm>
            <a:off x="7478925" y="5891747"/>
            <a:ext cx="2427075" cy="369332"/>
          </a:xfrm>
          <a:prstGeom prst="rect">
            <a:avLst/>
          </a:prstGeom>
          <a:noFill/>
          <a:ln>
            <a:solidFill>
              <a:schemeClr val="tx1"/>
            </a:solidFill>
          </a:ln>
        </p:spPr>
        <p:txBody>
          <a:bodyPr wrap="none" rtlCol="0">
            <a:spAutoFit/>
          </a:bodyPr>
          <a:lstStyle/>
          <a:p>
            <a:r>
              <a:rPr lang="fr-FR" b="1" dirty="0" smtClean="0"/>
              <a:t>Gestion of the contrats </a:t>
            </a:r>
            <a:endParaRPr lang="en-US" b="1" dirty="0"/>
          </a:p>
        </p:txBody>
      </p:sp>
      <p:sp>
        <p:nvSpPr>
          <p:cNvPr id="26" name="ZoneTexte 25"/>
          <p:cNvSpPr txBox="1"/>
          <p:nvPr/>
        </p:nvSpPr>
        <p:spPr>
          <a:xfrm>
            <a:off x="7813736" y="3534950"/>
            <a:ext cx="1920173" cy="923330"/>
          </a:xfrm>
          <a:prstGeom prst="rect">
            <a:avLst/>
          </a:prstGeom>
          <a:noFill/>
          <a:ln>
            <a:solidFill>
              <a:schemeClr val="tx1"/>
            </a:solidFill>
          </a:ln>
        </p:spPr>
        <p:txBody>
          <a:bodyPr wrap="square" rtlCol="0">
            <a:spAutoFit/>
          </a:bodyPr>
          <a:lstStyle/>
          <a:p>
            <a:pPr algn="ctr"/>
            <a:r>
              <a:rPr lang="en-US" b="1" dirty="0" smtClean="0"/>
              <a:t>Mass spec and clinical facilities (CRC)</a:t>
            </a:r>
            <a:endParaRPr lang="en-US" b="1" dirty="0"/>
          </a:p>
        </p:txBody>
      </p:sp>
      <p:cxnSp>
        <p:nvCxnSpPr>
          <p:cNvPr id="28" name="Connecteur droit avec flèche 27"/>
          <p:cNvCxnSpPr/>
          <p:nvPr/>
        </p:nvCxnSpPr>
        <p:spPr>
          <a:xfrm flipV="1">
            <a:off x="7172376" y="4174700"/>
            <a:ext cx="534924" cy="100584"/>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0" name="Connecteur droit avec flèche 29"/>
          <p:cNvCxnSpPr/>
          <p:nvPr/>
        </p:nvCxnSpPr>
        <p:spPr>
          <a:xfrm>
            <a:off x="7246961" y="5117910"/>
            <a:ext cx="625596" cy="267397"/>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2" name="Connecteur droit avec flèche 31"/>
          <p:cNvCxnSpPr/>
          <p:nvPr/>
        </p:nvCxnSpPr>
        <p:spPr>
          <a:xfrm>
            <a:off x="6671692" y="5316472"/>
            <a:ext cx="542353" cy="566928"/>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4" name="Connecteur droit avec flèche 33"/>
          <p:cNvCxnSpPr/>
          <p:nvPr/>
        </p:nvCxnSpPr>
        <p:spPr>
          <a:xfrm flipH="1">
            <a:off x="4903471" y="5448624"/>
            <a:ext cx="185737" cy="498784"/>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41" name="ZoneTexte 40"/>
          <p:cNvSpPr txBox="1"/>
          <p:nvPr/>
        </p:nvSpPr>
        <p:spPr>
          <a:xfrm>
            <a:off x="5355449" y="6343720"/>
            <a:ext cx="2458109" cy="369332"/>
          </a:xfrm>
          <a:prstGeom prst="rect">
            <a:avLst/>
          </a:prstGeom>
          <a:noFill/>
          <a:ln>
            <a:solidFill>
              <a:schemeClr val="tx1"/>
            </a:solidFill>
          </a:ln>
        </p:spPr>
        <p:txBody>
          <a:bodyPr wrap="none" rtlCol="0">
            <a:spAutoFit/>
          </a:bodyPr>
          <a:lstStyle/>
          <a:p>
            <a:r>
              <a:rPr lang="en-US" b="1" dirty="0" smtClean="0"/>
              <a:t>Network representative</a:t>
            </a:r>
            <a:endParaRPr lang="en-US" b="1" dirty="0"/>
          </a:p>
        </p:txBody>
      </p:sp>
      <p:cxnSp>
        <p:nvCxnSpPr>
          <p:cNvPr id="43" name="Connecteur droit avec flèche 42"/>
          <p:cNvCxnSpPr/>
          <p:nvPr/>
        </p:nvCxnSpPr>
        <p:spPr>
          <a:xfrm>
            <a:off x="5958460" y="5448624"/>
            <a:ext cx="274891" cy="752802"/>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7955189"/>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05786" y="247342"/>
            <a:ext cx="8915400" cy="1143000"/>
          </a:xfrm>
          <a:ln>
            <a:noFill/>
          </a:ln>
        </p:spPr>
        <p:txBody>
          <a:bodyPr>
            <a:normAutofit/>
          </a:bodyPr>
          <a:lstStyle/>
          <a:p>
            <a:r>
              <a:rPr lang="en-US" sz="3600" b="1" dirty="0" smtClean="0">
                <a:solidFill>
                  <a:schemeClr val="accent1">
                    <a:lumMod val="75000"/>
                  </a:schemeClr>
                </a:solidFill>
              </a:rPr>
              <a:t>Does CRNH really help ?  </a:t>
            </a:r>
            <a:endParaRPr lang="en-US" sz="3600" b="1" dirty="0">
              <a:solidFill>
                <a:schemeClr val="accent1">
                  <a:lumMod val="75000"/>
                </a:schemeClr>
              </a:solidFill>
            </a:endParaRPr>
          </a:p>
        </p:txBody>
      </p:sp>
      <p:sp>
        <p:nvSpPr>
          <p:cNvPr id="3" name="Espace réservé du contenu 2"/>
          <p:cNvSpPr>
            <a:spLocks noGrp="1"/>
          </p:cNvSpPr>
          <p:nvPr>
            <p:ph idx="1"/>
          </p:nvPr>
        </p:nvSpPr>
        <p:spPr>
          <a:xfrm>
            <a:off x="495300" y="1709384"/>
            <a:ext cx="8915400" cy="4525963"/>
          </a:xfrm>
        </p:spPr>
        <p:txBody>
          <a:bodyPr>
            <a:normAutofit fontScale="85000" lnSpcReduction="20000"/>
          </a:bodyPr>
          <a:lstStyle/>
          <a:p>
            <a:r>
              <a:rPr lang="en-US" dirty="0" smtClean="0"/>
              <a:t>The story started from Nantes with 1 INRA unit (food sciences) and few </a:t>
            </a:r>
            <a:r>
              <a:rPr lang="en-US" dirty="0" smtClean="0"/>
              <a:t>clinicians, now </a:t>
            </a:r>
            <a:r>
              <a:rPr lang="en-US" dirty="0" smtClean="0"/>
              <a:t>14 units are involved in 4 towns </a:t>
            </a:r>
          </a:p>
          <a:p>
            <a:r>
              <a:rPr lang="en-US" dirty="0" smtClean="0"/>
              <a:t>Strong enhancement in basic sciences</a:t>
            </a:r>
          </a:p>
          <a:p>
            <a:r>
              <a:rPr lang="en-US" dirty="0" smtClean="0"/>
              <a:t>Enhance the connection between researchers and with other local networks (genomic, cancer…) </a:t>
            </a:r>
          </a:p>
          <a:p>
            <a:r>
              <a:rPr lang="en-US" dirty="0" smtClean="0"/>
              <a:t>Strong impact on financial support from the local authorities </a:t>
            </a:r>
          </a:p>
          <a:p>
            <a:pPr lvl="1"/>
            <a:r>
              <a:rPr lang="en-US" dirty="0" smtClean="0"/>
              <a:t>Equipments (mass spectrometry…)</a:t>
            </a:r>
          </a:p>
          <a:p>
            <a:pPr lvl="1"/>
            <a:r>
              <a:rPr lang="en-US" dirty="0" smtClean="0"/>
              <a:t>Research programs </a:t>
            </a:r>
          </a:p>
          <a:p>
            <a:r>
              <a:rPr lang="en-US" dirty="0" smtClean="0"/>
              <a:t>Help to define and focus on specific scientific goals </a:t>
            </a:r>
          </a:p>
        </p:txBody>
      </p:sp>
    </p:spTree>
    <p:extLst>
      <p:ext uri="{BB962C8B-B14F-4D97-AF65-F5344CB8AC3E}">
        <p14:creationId xmlns:p14="http://schemas.microsoft.com/office/powerpoint/2010/main" val="10851626"/>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b="1" dirty="0" smtClean="0">
                <a:solidFill>
                  <a:schemeClr val="accent1"/>
                </a:solidFill>
              </a:rPr>
              <a:t>Research topics</a:t>
            </a:r>
            <a:endParaRPr lang="en-US" b="1" dirty="0">
              <a:solidFill>
                <a:schemeClr val="accent1"/>
              </a:solidFill>
            </a:endParaRPr>
          </a:p>
        </p:txBody>
      </p:sp>
      <p:sp>
        <p:nvSpPr>
          <p:cNvPr id="3" name="Espace réservé du contenu 2"/>
          <p:cNvSpPr>
            <a:spLocks noGrp="1"/>
          </p:cNvSpPr>
          <p:nvPr>
            <p:ph idx="1"/>
          </p:nvPr>
        </p:nvSpPr>
        <p:spPr>
          <a:xfrm>
            <a:off x="495300" y="1914100"/>
            <a:ext cx="8915400" cy="3626892"/>
          </a:xfrm>
        </p:spPr>
        <p:txBody>
          <a:bodyPr>
            <a:normAutofit/>
          </a:bodyPr>
          <a:lstStyle/>
          <a:p>
            <a:pPr marL="514350" lvl="0" indent="-514350">
              <a:buFont typeface="+mj-lt"/>
              <a:buAutoNum type="arabicPeriod"/>
            </a:pPr>
            <a:r>
              <a:rPr lang="en-US" b="1" dirty="0" err="1" smtClean="0"/>
              <a:t>Perinatal</a:t>
            </a:r>
            <a:r>
              <a:rPr lang="en-US" b="1" dirty="0" smtClean="0"/>
              <a:t> nutrition </a:t>
            </a:r>
            <a:endParaRPr lang="en-US" dirty="0" smtClean="0"/>
          </a:p>
          <a:p>
            <a:pPr marL="514350" lvl="0" indent="-514350">
              <a:buFont typeface="+mj-lt"/>
              <a:buAutoNum type="arabicPeriod"/>
            </a:pPr>
            <a:r>
              <a:rPr lang="en-US" b="1" dirty="0" smtClean="0"/>
              <a:t>Nutrition and </a:t>
            </a:r>
            <a:r>
              <a:rPr lang="en-US" b="1" dirty="0" smtClean="0"/>
              <a:t>the central and enteric nervous </a:t>
            </a:r>
            <a:r>
              <a:rPr lang="en-US" b="1" dirty="0" smtClean="0"/>
              <a:t>system </a:t>
            </a:r>
            <a:endParaRPr lang="en-US" b="1" dirty="0" smtClean="0"/>
          </a:p>
          <a:p>
            <a:pPr marL="514350" lvl="0" indent="-514350">
              <a:buFont typeface="+mj-lt"/>
              <a:buAutoNum type="arabicPeriod"/>
            </a:pPr>
            <a:r>
              <a:rPr lang="en-US" b="1" dirty="0" smtClean="0"/>
              <a:t>Nutrition and Chronic diseases (cancer and atherosclerosis)</a:t>
            </a:r>
          </a:p>
          <a:p>
            <a:pPr marL="514350" indent="-514350">
              <a:buFont typeface="+mj-lt"/>
              <a:buAutoNum type="arabicPeriod"/>
            </a:pPr>
            <a:r>
              <a:rPr lang="en-US" b="1" dirty="0" smtClean="0"/>
              <a:t>Food Allergy </a:t>
            </a:r>
            <a:endParaRPr lang="en-US" dirty="0" smtClean="0"/>
          </a:p>
          <a:p>
            <a:pPr lvl="0"/>
            <a:endParaRPr lang="en-US" dirty="0" smtClean="0"/>
          </a:p>
          <a:p>
            <a:pPr marL="0" indent="0">
              <a:buNone/>
            </a:pPr>
            <a:endParaRPr lang="en-US" dirty="0"/>
          </a:p>
        </p:txBody>
      </p:sp>
    </p:spTree>
    <p:extLst>
      <p:ext uri="{BB962C8B-B14F-4D97-AF65-F5344CB8AC3E}">
        <p14:creationId xmlns:p14="http://schemas.microsoft.com/office/powerpoint/2010/main" val="212779487"/>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82204" y="274638"/>
            <a:ext cx="8915400" cy="1143000"/>
          </a:xfrm>
        </p:spPr>
        <p:txBody>
          <a:bodyPr>
            <a:noAutofit/>
          </a:bodyPr>
          <a:lstStyle/>
          <a:p>
            <a:pPr lvl="0"/>
            <a:r>
              <a:rPr lang="en-US" sz="3600" b="1" dirty="0" err="1" smtClean="0">
                <a:solidFill>
                  <a:schemeClr val="accent1"/>
                </a:solidFill>
              </a:rPr>
              <a:t>Perinatal</a:t>
            </a:r>
            <a:r>
              <a:rPr lang="en-US" sz="3600" b="1" dirty="0" smtClean="0">
                <a:solidFill>
                  <a:schemeClr val="accent1"/>
                </a:solidFill>
              </a:rPr>
              <a:t> nutrition (Nantes, </a:t>
            </a:r>
            <a:r>
              <a:rPr lang="en-US" sz="2800" b="1" dirty="0" smtClean="0">
                <a:solidFill>
                  <a:schemeClr val="accent1"/>
                </a:solidFill>
              </a:rPr>
              <a:t>Rennes</a:t>
            </a:r>
            <a:r>
              <a:rPr lang="en-US" sz="3600" b="1" dirty="0" smtClean="0">
                <a:solidFill>
                  <a:schemeClr val="accent1"/>
                </a:solidFill>
              </a:rPr>
              <a:t>, </a:t>
            </a:r>
            <a:r>
              <a:rPr lang="en-US" sz="2800" b="1" dirty="0" smtClean="0">
                <a:solidFill>
                  <a:schemeClr val="accent1"/>
                </a:solidFill>
              </a:rPr>
              <a:t>Tours</a:t>
            </a:r>
            <a:r>
              <a:rPr lang="en-US" sz="3600" b="1" dirty="0" smtClean="0">
                <a:solidFill>
                  <a:schemeClr val="accent1"/>
                </a:solidFill>
              </a:rPr>
              <a:t>) </a:t>
            </a:r>
            <a:r>
              <a:rPr lang="en-US" sz="3600" dirty="0" smtClean="0">
                <a:solidFill>
                  <a:schemeClr val="accent1"/>
                </a:solidFill>
              </a:rPr>
              <a:t/>
            </a:r>
            <a:br>
              <a:rPr lang="en-US" sz="3600" dirty="0" smtClean="0">
                <a:solidFill>
                  <a:schemeClr val="accent1"/>
                </a:solidFill>
              </a:rPr>
            </a:br>
            <a:endParaRPr lang="en-US" sz="3600" dirty="0">
              <a:solidFill>
                <a:schemeClr val="accent1"/>
              </a:solidFill>
            </a:endParaRPr>
          </a:p>
        </p:txBody>
      </p:sp>
      <p:sp>
        <p:nvSpPr>
          <p:cNvPr id="3" name="Espace réservé du contenu 2"/>
          <p:cNvSpPr>
            <a:spLocks noGrp="1"/>
          </p:cNvSpPr>
          <p:nvPr>
            <p:ph idx="1"/>
          </p:nvPr>
        </p:nvSpPr>
        <p:spPr>
          <a:xfrm>
            <a:off x="428768" y="1777621"/>
            <a:ext cx="9337024" cy="4525963"/>
          </a:xfrm>
        </p:spPr>
        <p:txBody>
          <a:bodyPr>
            <a:normAutofit fontScale="85000" lnSpcReduction="10000"/>
          </a:bodyPr>
          <a:lstStyle/>
          <a:p>
            <a:r>
              <a:rPr lang="en-US" dirty="0" smtClean="0"/>
              <a:t>Nutrition of pregnant mothers and infants: “ how nutrition during pregnancy and early life can change the adult health ?”</a:t>
            </a:r>
          </a:p>
          <a:p>
            <a:r>
              <a:rPr lang="en-US" dirty="0" smtClean="0"/>
              <a:t>Model : premature infants and low birth weight (IUGR)</a:t>
            </a:r>
          </a:p>
          <a:p>
            <a:r>
              <a:rPr lang="en-US" dirty="0" smtClean="0"/>
              <a:t>Two organ targets: GI and brain </a:t>
            </a:r>
          </a:p>
          <a:p>
            <a:r>
              <a:rPr lang="en-US" dirty="0" smtClean="0"/>
              <a:t>Main contribution: dietary protein restriction during pregnancy and early life strongly impact adult health </a:t>
            </a:r>
          </a:p>
          <a:p>
            <a:r>
              <a:rPr lang="en-US" dirty="0" smtClean="0"/>
              <a:t>Strong connections with human nutrition (pediatric department)</a:t>
            </a:r>
          </a:p>
          <a:p>
            <a:r>
              <a:rPr lang="en-US" dirty="0" smtClean="0"/>
              <a:t>5 Research Units (28 researchers) </a:t>
            </a:r>
          </a:p>
          <a:p>
            <a:r>
              <a:rPr lang="en-US" dirty="0" smtClean="0"/>
              <a:t>Leaders: D </a:t>
            </a:r>
            <a:r>
              <a:rPr lang="en-US" dirty="0" err="1" smtClean="0"/>
              <a:t>Darmaun</a:t>
            </a:r>
            <a:r>
              <a:rPr lang="en-US" dirty="0" smtClean="0"/>
              <a:t> and </a:t>
            </a:r>
            <a:r>
              <a:rPr lang="en-US" dirty="0" err="1" smtClean="0"/>
              <a:t>P.Parnet</a:t>
            </a:r>
            <a:r>
              <a:rPr lang="en-US" dirty="0" smtClean="0"/>
              <a:t> </a:t>
            </a:r>
          </a:p>
        </p:txBody>
      </p:sp>
    </p:spTree>
    <p:extLst>
      <p:ext uri="{BB962C8B-B14F-4D97-AF65-F5344CB8AC3E}">
        <p14:creationId xmlns:p14="http://schemas.microsoft.com/office/powerpoint/2010/main" val="227094335"/>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1_Thème Office">
  <a:themeElements>
    <a:clrScheme name="CRNHS logo">
      <a:dk1>
        <a:sysClr val="windowText" lastClr="000000"/>
      </a:dk1>
      <a:lt1>
        <a:sysClr val="window" lastClr="FFFFFF"/>
      </a:lt1>
      <a:dk2>
        <a:srgbClr val="863B59"/>
      </a:dk2>
      <a:lt2>
        <a:srgbClr val="90B53A"/>
      </a:lt2>
      <a:accent1>
        <a:srgbClr val="00A4B0"/>
      </a:accent1>
      <a:accent2>
        <a:srgbClr val="EF7F2D"/>
      </a:accent2>
      <a:accent3>
        <a:srgbClr val="B35179"/>
      </a:accent3>
      <a:accent4>
        <a:srgbClr val="779731"/>
      </a:accent4>
      <a:accent5>
        <a:srgbClr val="171717"/>
      </a:accent5>
      <a:accent6>
        <a:srgbClr val="E0AA2C"/>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5001</TotalTime>
  <Words>1198</Words>
  <Application>Microsoft Office PowerPoint</Application>
  <PresentationFormat>Format A4 (210 x 297 mm)</PresentationFormat>
  <Paragraphs>204</Paragraphs>
  <Slides>15</Slides>
  <Notes>7</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15</vt:i4>
      </vt:variant>
    </vt:vector>
  </HeadingPairs>
  <TitlesOfParts>
    <vt:vector size="21" baseType="lpstr">
      <vt:lpstr>Arial</vt:lpstr>
      <vt:lpstr>Calibri</vt:lpstr>
      <vt:lpstr>Times New Roman</vt:lpstr>
      <vt:lpstr>Trebuchet MS</vt:lpstr>
      <vt:lpstr>Wingdings</vt:lpstr>
      <vt:lpstr>1_Thème Office</vt:lpstr>
      <vt:lpstr>CRNH Ouest West HNRC</vt:lpstr>
      <vt:lpstr>History (1)</vt:lpstr>
      <vt:lpstr>History (2)</vt:lpstr>
      <vt:lpstr>Why Nantes’ CRNH became CRNH “Ouest” ?</vt:lpstr>
      <vt:lpstr>Teams </vt:lpstr>
      <vt:lpstr>Organization </vt:lpstr>
      <vt:lpstr>Does CRNH really help ?  </vt:lpstr>
      <vt:lpstr>Research topics</vt:lpstr>
      <vt:lpstr>Perinatal nutrition (Nantes, Rennes, Tours)  </vt:lpstr>
      <vt:lpstr>Central and enteric nervous system  in the newborn and adult (Nantes, Rennes)  </vt:lpstr>
      <vt:lpstr>Chronic diseases – Cancer (Tours, Nantes)</vt:lpstr>
      <vt:lpstr>Chronic diseases – Atherosclerosis and  CV risk factors (Angers, Nantes)</vt:lpstr>
      <vt:lpstr>Food Allergy (Nantes, Angers, Tours) </vt:lpstr>
      <vt:lpstr>Formation </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CRNH Ouest West HNRC</dc:title>
  <dc:creator>michel KREMPF</dc:creator>
  <cp:lastModifiedBy>michel KREMPF</cp:lastModifiedBy>
  <cp:revision>82</cp:revision>
  <dcterms:created xsi:type="dcterms:W3CDTF">2014-04-05T06:31:26Z</dcterms:created>
  <dcterms:modified xsi:type="dcterms:W3CDTF">2014-04-09T13:41:30Z</dcterms:modified>
</cp:coreProperties>
</file>